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sldIdLst>
    <p:sldId id="271" r:id="rId2"/>
    <p:sldId id="256" r:id="rId3"/>
    <p:sldId id="265" r:id="rId4"/>
    <p:sldId id="266" r:id="rId5"/>
    <p:sldId id="267" r:id="rId6"/>
    <p:sldId id="268" r:id="rId7"/>
    <p:sldId id="276" r:id="rId8"/>
    <p:sldId id="277" r:id="rId9"/>
    <p:sldId id="269" r:id="rId10"/>
    <p:sldId id="270" r:id="rId11"/>
    <p:sldId id="27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A3755478-FFF4-4505-A1D1-73110CF867B9}" type="datetimeFigureOut">
              <a:rPr lang="ar-IQ" smtClean="0"/>
              <a:t>26/05/1447</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35EC4B4-823A-4234-8E1B-5F8088F9C1E0}" type="slidenum">
              <a:rPr lang="ar-IQ" smtClean="0"/>
              <a:t>‹#›</a:t>
            </a:fld>
            <a:endParaRPr lang="ar-IQ"/>
          </a:p>
        </p:txBody>
      </p:sp>
    </p:spTree>
    <p:extLst>
      <p:ext uri="{BB962C8B-B14F-4D97-AF65-F5344CB8AC3E}">
        <p14:creationId xmlns:p14="http://schemas.microsoft.com/office/powerpoint/2010/main" val="112066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4C5C166-71F4-4AB5-BA98-586781F36CFF}" type="datetimeFigureOut">
              <a:rPr lang="ar-IQ" smtClean="0"/>
              <a:t>26/05/1447</a:t>
            </a:fld>
            <a:endParaRPr lang="ar-IQ"/>
          </a:p>
        </p:txBody>
      </p:sp>
      <p:sp>
        <p:nvSpPr>
          <p:cNvPr id="5" name="Footer Placeholder 4"/>
          <p:cNvSpPr>
            <a:spLocks noGrp="1"/>
          </p:cNvSpPr>
          <p:nvPr>
            <p:ph type="ftr" sz="quarter" idx="11"/>
          </p:nvPr>
        </p:nvSpPr>
        <p:spPr>
          <a:xfrm>
            <a:off x="1371600" y="4323845"/>
            <a:ext cx="6400800" cy="365125"/>
          </a:xfrm>
        </p:spPr>
        <p:txBody>
          <a:bodyPr/>
          <a:lstStyle/>
          <a:p>
            <a:endParaRPr lang="ar-IQ"/>
          </a:p>
        </p:txBody>
      </p:sp>
      <p:sp>
        <p:nvSpPr>
          <p:cNvPr id="6" name="Slide Number Placeholder 5"/>
          <p:cNvSpPr>
            <a:spLocks noGrp="1"/>
          </p:cNvSpPr>
          <p:nvPr>
            <p:ph type="sldNum" sz="quarter" idx="12"/>
          </p:nvPr>
        </p:nvSpPr>
        <p:spPr>
          <a:xfrm>
            <a:off x="8077200" y="1430866"/>
            <a:ext cx="2743200" cy="365125"/>
          </a:xfrm>
        </p:spPr>
        <p:txBody>
          <a:bodyPr/>
          <a:lstStyle/>
          <a:p>
            <a:fld id="{56D819A5-7C19-452E-846C-5B3EDEFF64F3}" type="slidenum">
              <a:rPr lang="ar-IQ" smtClean="0"/>
              <a:t>‹#›</a:t>
            </a:fld>
            <a:endParaRPr lang="ar-IQ"/>
          </a:p>
        </p:txBody>
      </p:sp>
    </p:spTree>
    <p:extLst>
      <p:ext uri="{BB962C8B-B14F-4D97-AF65-F5344CB8AC3E}">
        <p14:creationId xmlns:p14="http://schemas.microsoft.com/office/powerpoint/2010/main" val="89252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C5C166-71F4-4AB5-BA98-586781F36CFF}" type="datetimeFigureOut">
              <a:rPr lang="ar-IQ" smtClean="0"/>
              <a:t>26/05/1447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6D819A5-7C19-452E-846C-5B3EDEFF64F3}" type="slidenum">
              <a:rPr lang="ar-IQ" smtClean="0"/>
              <a:t>‹#›</a:t>
            </a:fld>
            <a:endParaRPr lang="ar-IQ"/>
          </a:p>
        </p:txBody>
      </p:sp>
    </p:spTree>
    <p:extLst>
      <p:ext uri="{BB962C8B-B14F-4D97-AF65-F5344CB8AC3E}">
        <p14:creationId xmlns:p14="http://schemas.microsoft.com/office/powerpoint/2010/main" val="187599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4C5C166-71F4-4AB5-BA98-586781F36CFF}" type="datetimeFigureOut">
              <a:rPr lang="ar-IQ" smtClean="0"/>
              <a:t>26/05/1447</a:t>
            </a:fld>
            <a:endParaRPr lang="ar-IQ"/>
          </a:p>
        </p:txBody>
      </p:sp>
      <p:sp>
        <p:nvSpPr>
          <p:cNvPr id="6" name="Footer Placeholder 5"/>
          <p:cNvSpPr>
            <a:spLocks noGrp="1"/>
          </p:cNvSpPr>
          <p:nvPr>
            <p:ph type="ftr" sz="quarter" idx="11"/>
          </p:nvPr>
        </p:nvSpPr>
        <p:spPr>
          <a:xfrm>
            <a:off x="685800" y="379941"/>
            <a:ext cx="6991492" cy="365125"/>
          </a:xfrm>
        </p:spPr>
        <p:txBody>
          <a:bodyPr/>
          <a:lstStyle/>
          <a:p>
            <a:endParaRPr lang="ar-IQ"/>
          </a:p>
        </p:txBody>
      </p:sp>
      <p:sp>
        <p:nvSpPr>
          <p:cNvPr id="7" name="Slide Number Placeholder 6"/>
          <p:cNvSpPr>
            <a:spLocks noGrp="1"/>
          </p:cNvSpPr>
          <p:nvPr>
            <p:ph type="sldNum" sz="quarter" idx="12"/>
          </p:nvPr>
        </p:nvSpPr>
        <p:spPr>
          <a:xfrm>
            <a:off x="10862452" y="381000"/>
            <a:ext cx="643748" cy="365125"/>
          </a:xfrm>
        </p:spPr>
        <p:txBody>
          <a:bodyPr/>
          <a:lstStyle/>
          <a:p>
            <a:fld id="{56D819A5-7C19-452E-846C-5B3EDEFF64F3}" type="slidenum">
              <a:rPr lang="ar-IQ" smtClean="0"/>
              <a:t>‹#›</a:t>
            </a:fld>
            <a:endParaRPr lang="ar-IQ"/>
          </a:p>
        </p:txBody>
      </p:sp>
    </p:spTree>
    <p:extLst>
      <p:ext uri="{BB962C8B-B14F-4D97-AF65-F5344CB8AC3E}">
        <p14:creationId xmlns:p14="http://schemas.microsoft.com/office/powerpoint/2010/main" val="4192548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4C5C166-71F4-4AB5-BA98-586781F36CFF}" type="datetimeFigureOut">
              <a:rPr lang="ar-IQ" smtClean="0"/>
              <a:t>26/05/1447</a:t>
            </a:fld>
            <a:endParaRPr lang="ar-IQ"/>
          </a:p>
        </p:txBody>
      </p:sp>
      <p:sp>
        <p:nvSpPr>
          <p:cNvPr id="6" name="Footer Placeholder 5"/>
          <p:cNvSpPr>
            <a:spLocks noGrp="1"/>
          </p:cNvSpPr>
          <p:nvPr>
            <p:ph type="ftr" sz="quarter" idx="11"/>
          </p:nvPr>
        </p:nvSpPr>
        <p:spPr>
          <a:xfrm>
            <a:off x="685800" y="379941"/>
            <a:ext cx="6991492" cy="365125"/>
          </a:xfrm>
        </p:spPr>
        <p:txBody>
          <a:bodyPr/>
          <a:lstStyle/>
          <a:p>
            <a:endParaRPr lang="ar-IQ"/>
          </a:p>
        </p:txBody>
      </p:sp>
      <p:sp>
        <p:nvSpPr>
          <p:cNvPr id="7" name="Slide Number Placeholder 6"/>
          <p:cNvSpPr>
            <a:spLocks noGrp="1"/>
          </p:cNvSpPr>
          <p:nvPr>
            <p:ph type="sldNum" sz="quarter" idx="12"/>
          </p:nvPr>
        </p:nvSpPr>
        <p:spPr>
          <a:xfrm>
            <a:off x="10862452" y="381000"/>
            <a:ext cx="643748" cy="365125"/>
          </a:xfrm>
        </p:spPr>
        <p:txBody>
          <a:bodyPr/>
          <a:lstStyle/>
          <a:p>
            <a:fld id="{56D819A5-7C19-452E-846C-5B3EDEFF64F3}" type="slidenum">
              <a:rPr lang="ar-IQ" smtClean="0"/>
              <a:t>‹#›</a:t>
            </a:fld>
            <a:endParaRPr lang="ar-IQ"/>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2502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4C5C166-71F4-4AB5-BA98-586781F36CFF}" type="datetimeFigureOut">
              <a:rPr lang="ar-IQ" smtClean="0"/>
              <a:t>26/05/1447</a:t>
            </a:fld>
            <a:endParaRPr lang="ar-IQ"/>
          </a:p>
        </p:txBody>
      </p:sp>
      <p:sp>
        <p:nvSpPr>
          <p:cNvPr id="6" name="Footer Placeholder 5"/>
          <p:cNvSpPr>
            <a:spLocks noGrp="1"/>
          </p:cNvSpPr>
          <p:nvPr>
            <p:ph type="ftr" sz="quarter" idx="11"/>
          </p:nvPr>
        </p:nvSpPr>
        <p:spPr>
          <a:xfrm>
            <a:off x="685800" y="378883"/>
            <a:ext cx="6991492" cy="365125"/>
          </a:xfrm>
        </p:spPr>
        <p:txBody>
          <a:bodyPr/>
          <a:lstStyle/>
          <a:p>
            <a:endParaRPr lang="ar-IQ"/>
          </a:p>
        </p:txBody>
      </p:sp>
      <p:sp>
        <p:nvSpPr>
          <p:cNvPr id="7" name="Slide Number Placeholder 6"/>
          <p:cNvSpPr>
            <a:spLocks noGrp="1"/>
          </p:cNvSpPr>
          <p:nvPr>
            <p:ph type="sldNum" sz="quarter" idx="12"/>
          </p:nvPr>
        </p:nvSpPr>
        <p:spPr>
          <a:xfrm>
            <a:off x="10862452" y="381000"/>
            <a:ext cx="643748" cy="365125"/>
          </a:xfrm>
        </p:spPr>
        <p:txBody>
          <a:bodyPr/>
          <a:lstStyle/>
          <a:p>
            <a:fld id="{56D819A5-7C19-452E-846C-5B3EDEFF64F3}" type="slidenum">
              <a:rPr lang="ar-IQ" smtClean="0"/>
              <a:t>‹#›</a:t>
            </a:fld>
            <a:endParaRPr lang="ar-IQ"/>
          </a:p>
        </p:txBody>
      </p:sp>
    </p:spTree>
    <p:extLst>
      <p:ext uri="{BB962C8B-B14F-4D97-AF65-F5344CB8AC3E}">
        <p14:creationId xmlns:p14="http://schemas.microsoft.com/office/powerpoint/2010/main" val="50754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4C5C166-71F4-4AB5-BA98-586781F36CFF}" type="datetimeFigureOut">
              <a:rPr lang="ar-IQ" smtClean="0"/>
              <a:t>26/05/1447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56D819A5-7C19-452E-846C-5B3EDEFF64F3}" type="slidenum">
              <a:rPr lang="ar-IQ" smtClean="0"/>
              <a:t>‹#›</a:t>
            </a:fld>
            <a:endParaRPr lang="ar-IQ"/>
          </a:p>
        </p:txBody>
      </p:sp>
    </p:spTree>
    <p:extLst>
      <p:ext uri="{BB962C8B-B14F-4D97-AF65-F5344CB8AC3E}">
        <p14:creationId xmlns:p14="http://schemas.microsoft.com/office/powerpoint/2010/main" val="2819574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4C5C166-71F4-4AB5-BA98-586781F36CFF}" type="datetimeFigureOut">
              <a:rPr lang="ar-IQ" smtClean="0"/>
              <a:t>26/05/1447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56D819A5-7C19-452E-846C-5B3EDEFF64F3}" type="slidenum">
              <a:rPr lang="ar-IQ" smtClean="0"/>
              <a:t>‹#›</a:t>
            </a:fld>
            <a:endParaRPr lang="ar-IQ"/>
          </a:p>
        </p:txBody>
      </p:sp>
    </p:spTree>
    <p:extLst>
      <p:ext uri="{BB962C8B-B14F-4D97-AF65-F5344CB8AC3E}">
        <p14:creationId xmlns:p14="http://schemas.microsoft.com/office/powerpoint/2010/main" val="1532120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C5C166-71F4-4AB5-BA98-586781F36CFF}" type="datetimeFigureOut">
              <a:rPr lang="ar-IQ" smtClean="0"/>
              <a:t>26/05/1447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6D819A5-7C19-452E-846C-5B3EDEFF64F3}" type="slidenum">
              <a:rPr lang="ar-IQ" smtClean="0"/>
              <a:t>‹#›</a:t>
            </a:fld>
            <a:endParaRPr lang="ar-IQ"/>
          </a:p>
        </p:txBody>
      </p:sp>
    </p:spTree>
    <p:extLst>
      <p:ext uri="{BB962C8B-B14F-4D97-AF65-F5344CB8AC3E}">
        <p14:creationId xmlns:p14="http://schemas.microsoft.com/office/powerpoint/2010/main" val="2476420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4C5C166-71F4-4AB5-BA98-586781F36CFF}" type="datetimeFigureOut">
              <a:rPr lang="ar-IQ" smtClean="0"/>
              <a:t>26/05/1447</a:t>
            </a:fld>
            <a:endParaRPr lang="ar-IQ"/>
          </a:p>
        </p:txBody>
      </p:sp>
      <p:sp>
        <p:nvSpPr>
          <p:cNvPr id="5" name="Footer Placeholder 4"/>
          <p:cNvSpPr>
            <a:spLocks noGrp="1"/>
          </p:cNvSpPr>
          <p:nvPr>
            <p:ph type="ftr" sz="quarter" idx="11"/>
          </p:nvPr>
        </p:nvSpPr>
        <p:spPr>
          <a:xfrm>
            <a:off x="685800" y="381000"/>
            <a:ext cx="6991492" cy="365125"/>
          </a:xfrm>
        </p:spPr>
        <p:txBody>
          <a:bodyPr/>
          <a:lstStyle/>
          <a:p>
            <a:endParaRPr lang="ar-IQ"/>
          </a:p>
        </p:txBody>
      </p:sp>
      <p:sp>
        <p:nvSpPr>
          <p:cNvPr id="6" name="Slide Number Placeholder 5"/>
          <p:cNvSpPr>
            <a:spLocks noGrp="1"/>
          </p:cNvSpPr>
          <p:nvPr>
            <p:ph type="sldNum" sz="quarter" idx="12"/>
          </p:nvPr>
        </p:nvSpPr>
        <p:spPr>
          <a:xfrm>
            <a:off x="10862452" y="381000"/>
            <a:ext cx="643748" cy="365125"/>
          </a:xfrm>
        </p:spPr>
        <p:txBody>
          <a:bodyPr/>
          <a:lstStyle/>
          <a:p>
            <a:fld id="{56D819A5-7C19-452E-846C-5B3EDEFF64F3}" type="slidenum">
              <a:rPr lang="ar-IQ" smtClean="0"/>
              <a:t>‹#›</a:t>
            </a:fld>
            <a:endParaRPr lang="ar-IQ"/>
          </a:p>
        </p:txBody>
      </p:sp>
    </p:spTree>
    <p:extLst>
      <p:ext uri="{BB962C8B-B14F-4D97-AF65-F5344CB8AC3E}">
        <p14:creationId xmlns:p14="http://schemas.microsoft.com/office/powerpoint/2010/main" val="40335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C5C166-71F4-4AB5-BA98-586781F36CFF}" type="datetimeFigureOut">
              <a:rPr lang="ar-IQ" smtClean="0"/>
              <a:t>26/05/1447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6D819A5-7C19-452E-846C-5B3EDEFF64F3}" type="slidenum">
              <a:rPr lang="ar-IQ" smtClean="0"/>
              <a:t>‹#›</a:t>
            </a:fld>
            <a:endParaRPr lang="ar-IQ"/>
          </a:p>
        </p:txBody>
      </p:sp>
    </p:spTree>
    <p:extLst>
      <p:ext uri="{BB962C8B-B14F-4D97-AF65-F5344CB8AC3E}">
        <p14:creationId xmlns:p14="http://schemas.microsoft.com/office/powerpoint/2010/main" val="222372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4C5C166-71F4-4AB5-BA98-586781F36CFF}" type="datetimeFigureOut">
              <a:rPr lang="ar-IQ" smtClean="0"/>
              <a:t>26/05/1447</a:t>
            </a:fld>
            <a:endParaRPr lang="ar-IQ"/>
          </a:p>
        </p:txBody>
      </p:sp>
      <p:sp>
        <p:nvSpPr>
          <p:cNvPr id="5" name="Footer Placeholder 4"/>
          <p:cNvSpPr>
            <a:spLocks noGrp="1"/>
          </p:cNvSpPr>
          <p:nvPr>
            <p:ph type="ftr" sz="quarter" idx="11"/>
          </p:nvPr>
        </p:nvSpPr>
        <p:spPr>
          <a:xfrm>
            <a:off x="685800" y="381001"/>
            <a:ext cx="6991492" cy="364065"/>
          </a:xfrm>
        </p:spPr>
        <p:txBody>
          <a:bodyPr/>
          <a:lstStyle/>
          <a:p>
            <a:endParaRPr lang="ar-IQ"/>
          </a:p>
        </p:txBody>
      </p:sp>
      <p:sp>
        <p:nvSpPr>
          <p:cNvPr id="6" name="Slide Number Placeholder 5"/>
          <p:cNvSpPr>
            <a:spLocks noGrp="1"/>
          </p:cNvSpPr>
          <p:nvPr>
            <p:ph type="sldNum" sz="quarter" idx="12"/>
          </p:nvPr>
        </p:nvSpPr>
        <p:spPr>
          <a:xfrm>
            <a:off x="10862452" y="381000"/>
            <a:ext cx="643748" cy="365125"/>
          </a:xfrm>
        </p:spPr>
        <p:txBody>
          <a:bodyPr/>
          <a:lstStyle/>
          <a:p>
            <a:fld id="{56D819A5-7C19-452E-846C-5B3EDEFF64F3}" type="slidenum">
              <a:rPr lang="ar-IQ" smtClean="0"/>
              <a:t>‹#›</a:t>
            </a:fld>
            <a:endParaRPr lang="ar-IQ"/>
          </a:p>
        </p:txBody>
      </p:sp>
    </p:spTree>
    <p:extLst>
      <p:ext uri="{BB962C8B-B14F-4D97-AF65-F5344CB8AC3E}">
        <p14:creationId xmlns:p14="http://schemas.microsoft.com/office/powerpoint/2010/main" val="259623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C5C166-71F4-4AB5-BA98-586781F36CFF}" type="datetimeFigureOut">
              <a:rPr lang="ar-IQ" smtClean="0"/>
              <a:t>26/05/1447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6D819A5-7C19-452E-846C-5B3EDEFF64F3}" type="slidenum">
              <a:rPr lang="ar-IQ" smtClean="0"/>
              <a:t>‹#›</a:t>
            </a:fld>
            <a:endParaRPr lang="ar-IQ"/>
          </a:p>
        </p:txBody>
      </p:sp>
    </p:spTree>
    <p:extLst>
      <p:ext uri="{BB962C8B-B14F-4D97-AF65-F5344CB8AC3E}">
        <p14:creationId xmlns:p14="http://schemas.microsoft.com/office/powerpoint/2010/main" val="424544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C5C166-71F4-4AB5-BA98-586781F36CFF}" type="datetimeFigureOut">
              <a:rPr lang="ar-IQ" smtClean="0"/>
              <a:t>26/05/1447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56D819A5-7C19-452E-846C-5B3EDEFF64F3}" type="slidenum">
              <a:rPr lang="ar-IQ" smtClean="0"/>
              <a:t>‹#›</a:t>
            </a:fld>
            <a:endParaRPr lang="ar-IQ"/>
          </a:p>
        </p:txBody>
      </p:sp>
    </p:spTree>
    <p:extLst>
      <p:ext uri="{BB962C8B-B14F-4D97-AF65-F5344CB8AC3E}">
        <p14:creationId xmlns:p14="http://schemas.microsoft.com/office/powerpoint/2010/main" val="78480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C5C166-71F4-4AB5-BA98-586781F36CFF}" type="datetimeFigureOut">
              <a:rPr lang="ar-IQ" smtClean="0"/>
              <a:t>26/05/1447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56D819A5-7C19-452E-846C-5B3EDEFF64F3}" type="slidenum">
              <a:rPr lang="ar-IQ" smtClean="0"/>
              <a:t>‹#›</a:t>
            </a:fld>
            <a:endParaRPr lang="ar-IQ"/>
          </a:p>
        </p:txBody>
      </p:sp>
    </p:spTree>
    <p:extLst>
      <p:ext uri="{BB962C8B-B14F-4D97-AF65-F5344CB8AC3E}">
        <p14:creationId xmlns:p14="http://schemas.microsoft.com/office/powerpoint/2010/main" val="203898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5C166-71F4-4AB5-BA98-586781F36CFF}" type="datetimeFigureOut">
              <a:rPr lang="ar-IQ" smtClean="0"/>
              <a:t>26/05/1447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56D819A5-7C19-452E-846C-5B3EDEFF64F3}" type="slidenum">
              <a:rPr lang="ar-IQ" smtClean="0"/>
              <a:t>‹#›</a:t>
            </a:fld>
            <a:endParaRPr lang="ar-IQ"/>
          </a:p>
        </p:txBody>
      </p:sp>
    </p:spTree>
    <p:extLst>
      <p:ext uri="{BB962C8B-B14F-4D97-AF65-F5344CB8AC3E}">
        <p14:creationId xmlns:p14="http://schemas.microsoft.com/office/powerpoint/2010/main" val="159006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C5C166-71F4-4AB5-BA98-586781F36CFF}" type="datetimeFigureOut">
              <a:rPr lang="ar-IQ" smtClean="0"/>
              <a:t>26/05/1447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6D819A5-7C19-452E-846C-5B3EDEFF64F3}" type="slidenum">
              <a:rPr lang="ar-IQ" smtClean="0"/>
              <a:t>‹#›</a:t>
            </a:fld>
            <a:endParaRPr lang="ar-IQ"/>
          </a:p>
        </p:txBody>
      </p:sp>
    </p:spTree>
    <p:extLst>
      <p:ext uri="{BB962C8B-B14F-4D97-AF65-F5344CB8AC3E}">
        <p14:creationId xmlns:p14="http://schemas.microsoft.com/office/powerpoint/2010/main" val="229063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C5C166-71F4-4AB5-BA98-586781F36CFF}" type="datetimeFigureOut">
              <a:rPr lang="ar-IQ" smtClean="0"/>
              <a:t>26/05/1447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6D819A5-7C19-452E-846C-5B3EDEFF64F3}" type="slidenum">
              <a:rPr lang="ar-IQ" smtClean="0"/>
              <a:t>‹#›</a:t>
            </a:fld>
            <a:endParaRPr lang="ar-IQ"/>
          </a:p>
        </p:txBody>
      </p:sp>
    </p:spTree>
    <p:extLst>
      <p:ext uri="{BB962C8B-B14F-4D97-AF65-F5344CB8AC3E}">
        <p14:creationId xmlns:p14="http://schemas.microsoft.com/office/powerpoint/2010/main" val="181959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4C5C166-71F4-4AB5-BA98-586781F36CFF}" type="datetimeFigureOut">
              <a:rPr lang="ar-IQ" smtClean="0"/>
              <a:t>26/05/1447</a:t>
            </a:fld>
            <a:endParaRPr lang="ar-IQ"/>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D819A5-7C19-452E-846C-5B3EDEFF64F3}" type="slidenum">
              <a:rPr lang="ar-IQ" smtClean="0"/>
              <a:t>‹#›</a:t>
            </a:fld>
            <a:endParaRPr lang="ar-IQ"/>
          </a:p>
        </p:txBody>
      </p:sp>
    </p:spTree>
    <p:extLst>
      <p:ext uri="{BB962C8B-B14F-4D97-AF65-F5344CB8AC3E}">
        <p14:creationId xmlns:p14="http://schemas.microsoft.com/office/powerpoint/2010/main" val="11955851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B89C60-AD73-4647-9DF1-C5F127E0A773}"/>
              </a:ext>
            </a:extLst>
          </p:cNvPr>
          <p:cNvSpPr txBox="1"/>
          <p:nvPr/>
        </p:nvSpPr>
        <p:spPr>
          <a:xfrm>
            <a:off x="3817033" y="294642"/>
            <a:ext cx="4557933" cy="1685846"/>
          </a:xfrm>
          <a:prstGeom prst="rect">
            <a:avLst/>
          </a:prstGeom>
          <a:noFill/>
        </p:spPr>
        <p:txBody>
          <a:bodyPr wrap="square">
            <a:spAutoFit/>
          </a:bodyPr>
          <a:lstStyle/>
          <a:p>
            <a:pPr algn="ctr" rtl="1">
              <a:lnSpc>
                <a:spcPct val="150000"/>
              </a:lnSpc>
            </a:pPr>
            <a:r>
              <a:rPr lang="ar-IQ" sz="2400" b="1" dirty="0"/>
              <a:t>وزارة التعليم العالي و البحث العلمي</a:t>
            </a:r>
          </a:p>
          <a:p>
            <a:pPr algn="ctr" rtl="1">
              <a:lnSpc>
                <a:spcPct val="150000"/>
              </a:lnSpc>
            </a:pPr>
            <a:r>
              <a:rPr lang="ar-IQ" sz="2400" b="1" dirty="0"/>
              <a:t>جامعة ذي قار</a:t>
            </a:r>
          </a:p>
          <a:p>
            <a:pPr algn="ctr" rtl="1">
              <a:lnSpc>
                <a:spcPct val="150000"/>
              </a:lnSpc>
            </a:pPr>
            <a:r>
              <a:rPr lang="ar-IQ" sz="2400" b="1" dirty="0"/>
              <a:t>كلية علوم الحاسوب و الرياضيات</a:t>
            </a:r>
          </a:p>
        </p:txBody>
      </p:sp>
      <p:pic>
        <p:nvPicPr>
          <p:cNvPr id="3" name="Picture 2">
            <a:extLst>
              <a:ext uri="{FF2B5EF4-FFF2-40B4-BE49-F238E27FC236}">
                <a16:creationId xmlns:a16="http://schemas.microsoft.com/office/drawing/2014/main" id="{6FEF373A-841C-4FB5-A015-DB0B01BC4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691" y="447060"/>
            <a:ext cx="1580194" cy="1569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81EE71B1-3C1D-4E42-B086-DBD1B611FF6E}"/>
              </a:ext>
            </a:extLst>
          </p:cNvPr>
          <p:cNvSpPr txBox="1"/>
          <p:nvPr/>
        </p:nvSpPr>
        <p:spPr>
          <a:xfrm>
            <a:off x="2886335" y="2804745"/>
            <a:ext cx="6561412" cy="1569660"/>
          </a:xfrm>
          <a:prstGeom prst="rect">
            <a:avLst/>
          </a:prstGeom>
          <a:noFill/>
        </p:spPr>
        <p:txBody>
          <a:bodyPr wrap="none" rtlCol="1">
            <a:spAutoFit/>
          </a:bodyPr>
          <a:lstStyle/>
          <a:p>
            <a:pPr algn="ctr"/>
            <a:r>
              <a:rPr lang="ar-IQ" sz="4800" b="1" dirty="0"/>
              <a:t>منصة "</a:t>
            </a:r>
            <a:r>
              <a:rPr lang="ar-IQ" sz="4800" b="1" dirty="0" err="1"/>
              <a:t>نيوراك</a:t>
            </a:r>
            <a:r>
              <a:rPr lang="ar-IQ" sz="4800" b="1" dirty="0"/>
              <a:t>" التعليمية الذكية</a:t>
            </a:r>
          </a:p>
          <a:p>
            <a:pPr algn="ctr"/>
            <a:r>
              <a:rPr lang="ar-IQ" sz="4800" b="1" dirty="0"/>
              <a:t> </a:t>
            </a:r>
          </a:p>
        </p:txBody>
      </p:sp>
      <p:sp>
        <p:nvSpPr>
          <p:cNvPr id="7" name="TextBox 6">
            <a:extLst>
              <a:ext uri="{FF2B5EF4-FFF2-40B4-BE49-F238E27FC236}">
                <a16:creationId xmlns:a16="http://schemas.microsoft.com/office/drawing/2014/main" id="{42D74CCC-94AA-4EB0-8F92-D4500DDBEFA4}"/>
              </a:ext>
            </a:extLst>
          </p:cNvPr>
          <p:cNvSpPr txBox="1"/>
          <p:nvPr/>
        </p:nvSpPr>
        <p:spPr>
          <a:xfrm>
            <a:off x="3582211" y="4374405"/>
            <a:ext cx="2496197" cy="954107"/>
          </a:xfrm>
          <a:prstGeom prst="rect">
            <a:avLst/>
          </a:prstGeom>
          <a:noFill/>
        </p:spPr>
        <p:txBody>
          <a:bodyPr wrap="none" rtlCol="1">
            <a:spAutoFit/>
          </a:bodyPr>
          <a:lstStyle/>
          <a:p>
            <a:pPr algn="ctr"/>
            <a:r>
              <a:rPr lang="ar-IQ" sz="2800" b="1" dirty="0"/>
              <a:t>المحاضر</a:t>
            </a:r>
          </a:p>
          <a:p>
            <a:pPr algn="ctr"/>
            <a:r>
              <a:rPr lang="ar-KW" sz="2800" b="1" dirty="0"/>
              <a:t>محمد إبراهيم حسين</a:t>
            </a:r>
            <a:endParaRPr lang="ar-IQ" sz="2800" b="1" dirty="0"/>
          </a:p>
        </p:txBody>
      </p:sp>
      <p:pic>
        <p:nvPicPr>
          <p:cNvPr id="9" name="Picture 8">
            <a:extLst>
              <a:ext uri="{FF2B5EF4-FFF2-40B4-BE49-F238E27FC236}">
                <a16:creationId xmlns:a16="http://schemas.microsoft.com/office/drawing/2014/main" id="{6803CEE5-B202-4602-B676-BB2F635A2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14" y="432787"/>
            <a:ext cx="1580194" cy="1580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56519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E2BD89-8420-47B8-867C-CC04F2898D7D}"/>
              </a:ext>
            </a:extLst>
          </p:cNvPr>
          <p:cNvSpPr txBox="1"/>
          <p:nvPr/>
        </p:nvSpPr>
        <p:spPr>
          <a:xfrm>
            <a:off x="484749" y="1256270"/>
            <a:ext cx="11222502" cy="3034376"/>
          </a:xfrm>
          <a:prstGeom prst="rect">
            <a:avLst/>
          </a:prstGeom>
          <a:noFill/>
        </p:spPr>
        <p:txBody>
          <a:bodyPr wrap="square">
            <a:spAutoFit/>
          </a:bodyPr>
          <a:lstStyle/>
          <a:p>
            <a:pPr algn="r" rtl="1">
              <a:lnSpc>
                <a:spcPct val="115000"/>
              </a:lnSpc>
              <a:spcBef>
                <a:spcPts val="1800"/>
              </a:spcBef>
              <a:spcAft>
                <a:spcPts val="400"/>
              </a:spcAft>
            </a:pPr>
            <a:r>
              <a:rPr lang="ar-SA" sz="2000" b="1" kern="0" dirty="0">
                <a:solidFill>
                  <a:srgbClr val="365F91"/>
                </a:solidFill>
                <a:effectLst/>
                <a:latin typeface="Cambria" panose="02040503050406030204" pitchFamily="18" charset="0"/>
                <a:ea typeface="Times New Roman" panose="02020603050405020304" pitchFamily="18" charset="0"/>
                <a:cs typeface="29LT Bukra Bold Italic"/>
              </a:rPr>
              <a:t>اهمية المنصة</a:t>
            </a:r>
            <a:endParaRPr lang="en-US" sz="2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r" rtl="1">
              <a:lnSpc>
                <a:spcPct val="115000"/>
              </a:lnSpc>
              <a:buSzPts val="1400"/>
              <a:buFont typeface="29LT Bukra Bold Italic"/>
              <a:buAutoNum type="arabicPeriod"/>
            </a:pPr>
            <a:r>
              <a:rPr lang="ar-SA" sz="2000" b="1" dirty="0">
                <a:effectLst/>
                <a:latin typeface="Calibri" panose="020F0502020204030204" pitchFamily="34" charset="0"/>
                <a:ea typeface="Calibri" panose="020F0502020204030204" pitchFamily="34" charset="0"/>
                <a:cs typeface="29LT Bukra Bold Italic"/>
              </a:rPr>
              <a:t>تحوّل رقمي حقيقي للتعليم</a:t>
            </a:r>
            <a:r>
              <a:rPr lang="en-US" sz="2000" b="1" dirty="0">
                <a:effectLst/>
                <a:latin typeface="29LT Bukra Bold Italic"/>
                <a:ea typeface="Calibri" panose="020F0502020204030204" pitchFamily="34" charset="0"/>
                <a:cs typeface="Arial" panose="020B0604020202020204" pitchFamily="34" charset="0"/>
              </a:rPr>
              <a:t>:</a:t>
            </a:r>
            <a:r>
              <a:rPr lang="en-US" sz="2000" b="1" dirty="0">
                <a:effectLst/>
                <a:latin typeface="29LT Bukra Regular"/>
                <a:ea typeface="Calibri" panose="020F0502020204030204" pitchFamily="34" charset="0"/>
                <a:cs typeface="Arial" panose="020B0604020202020204" pitchFamily="34" charset="0"/>
              </a:rPr>
              <a:t> </a:t>
            </a:r>
            <a:r>
              <a:rPr lang="ar-SA" sz="2000" dirty="0">
                <a:effectLst/>
                <a:latin typeface="Calibri" panose="020F0502020204030204" pitchFamily="34" charset="0"/>
                <a:ea typeface="Calibri" panose="020F0502020204030204" pitchFamily="34" charset="0"/>
                <a:cs typeface="29LT Bukra Regular"/>
              </a:rPr>
              <a:t>توفر تعليمًا ذكيًا ومتاحًا على مدار الساعة، لأي</a:t>
            </a:r>
            <a:r>
              <a:rPr lang="ar-SA" sz="2000" b="1" dirty="0">
                <a:effectLst/>
                <a:latin typeface="Calibri" panose="020F0502020204030204" pitchFamily="34" charset="0"/>
                <a:ea typeface="Calibri" panose="020F0502020204030204" pitchFamily="34" charset="0"/>
                <a:cs typeface="29LT Bukra Regular"/>
              </a:rPr>
              <a:t> مرحلة دراسية</a:t>
            </a:r>
            <a:r>
              <a:rPr lang="en-US" sz="2000" b="1" dirty="0">
                <a:effectLst/>
                <a:latin typeface="29LT Bukra Regular"/>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r" rtl="1">
              <a:lnSpc>
                <a:spcPct val="115000"/>
              </a:lnSpc>
              <a:buSzPts val="1400"/>
              <a:buFont typeface="29LT Bukra Bold Italic"/>
              <a:buAutoNum type="arabicPeriod"/>
            </a:pPr>
            <a:r>
              <a:rPr lang="ar-SA" sz="2000" b="1" dirty="0">
                <a:effectLst/>
                <a:latin typeface="Calibri" panose="020F0502020204030204" pitchFamily="34" charset="0"/>
                <a:ea typeface="Calibri" panose="020F0502020204030204" pitchFamily="34" charset="0"/>
                <a:cs typeface="29LT Bukra Bold Italic"/>
              </a:rPr>
              <a:t>جاهزية للتوسع</a:t>
            </a:r>
            <a:r>
              <a:rPr lang="en-US" sz="2000" b="1" dirty="0">
                <a:effectLst/>
                <a:latin typeface="29LT Bukra Bold Italic"/>
                <a:ea typeface="Calibri" panose="020F0502020204030204" pitchFamily="34" charset="0"/>
                <a:cs typeface="Arial" panose="020B0604020202020204" pitchFamily="34" charset="0"/>
              </a:rPr>
              <a:t>:</a:t>
            </a:r>
            <a:r>
              <a:rPr lang="en-US" sz="2000" b="1" dirty="0">
                <a:effectLst/>
                <a:latin typeface="Calibri" panose="020F0502020204030204" pitchFamily="34" charset="0"/>
                <a:ea typeface="Calibri" panose="020F0502020204030204" pitchFamily="34" charset="0"/>
                <a:cs typeface="Arial" panose="020B0604020202020204" pitchFamily="34" charset="0"/>
              </a:rPr>
              <a:t> </a:t>
            </a:r>
            <a:r>
              <a:rPr lang="ar-SA" sz="2000" dirty="0">
                <a:effectLst/>
                <a:latin typeface="Calibri" panose="020F0502020204030204" pitchFamily="34" charset="0"/>
                <a:ea typeface="Calibri" panose="020F0502020204030204" pitchFamily="34" charset="0"/>
                <a:cs typeface="29LT Bukra Regular"/>
              </a:rPr>
              <a:t>المنصة مصممة لتناسب أي مدرسة أو مؤسسة تعليمية بسهولة بدون تعقيدات</a:t>
            </a:r>
            <a:r>
              <a:rPr lang="en-US" sz="2000" dirty="0">
                <a:effectLst/>
                <a:latin typeface="29LT Bukra Regular"/>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r" rtl="1">
              <a:lnSpc>
                <a:spcPct val="115000"/>
              </a:lnSpc>
              <a:buSzPts val="1400"/>
              <a:buFont typeface="29LT Bukra Bold Italic"/>
              <a:buAutoNum type="arabicPeriod"/>
            </a:pPr>
            <a:r>
              <a:rPr lang="ar-SA" sz="2000" b="1" dirty="0">
                <a:effectLst/>
                <a:latin typeface="Calibri" panose="020F0502020204030204" pitchFamily="34" charset="0"/>
                <a:ea typeface="Calibri" panose="020F0502020204030204" pitchFamily="34" charset="0"/>
                <a:cs typeface="29LT Bukra Bold Italic"/>
              </a:rPr>
              <a:t>تقنيات ذكاء اصطناعي فعلية</a:t>
            </a:r>
            <a:r>
              <a:rPr lang="en-US" sz="2000" b="1" dirty="0">
                <a:effectLst/>
                <a:latin typeface="29LT Bukra Bold Italic"/>
                <a:ea typeface="Calibri" panose="020F0502020204030204" pitchFamily="34" charset="0"/>
                <a:cs typeface="Arial" panose="020B0604020202020204" pitchFamily="34" charset="0"/>
              </a:rPr>
              <a:t>:</a:t>
            </a:r>
            <a:r>
              <a:rPr lang="en-US" sz="2000" b="1" dirty="0">
                <a:effectLst/>
                <a:latin typeface="Calibri" panose="020F0502020204030204" pitchFamily="34" charset="0"/>
                <a:ea typeface="Calibri" panose="020F0502020204030204" pitchFamily="34" charset="0"/>
                <a:cs typeface="Arial" panose="020B0604020202020204" pitchFamily="34" charset="0"/>
              </a:rPr>
              <a:t> </a:t>
            </a:r>
            <a:r>
              <a:rPr lang="ar-SA" sz="2000" b="1" dirty="0">
                <a:effectLst/>
                <a:latin typeface="Calibri" panose="020F0502020204030204" pitchFamily="34" charset="0"/>
                <a:ea typeface="Calibri" panose="020F0502020204030204" pitchFamily="34" charset="0"/>
                <a:cs typeface="29LT Bukra Regular"/>
              </a:rPr>
              <a:t>أ</a:t>
            </a:r>
            <a:r>
              <a:rPr lang="ar-SA" sz="2000" dirty="0">
                <a:effectLst/>
                <a:latin typeface="Calibri" panose="020F0502020204030204" pitchFamily="34" charset="0"/>
                <a:ea typeface="Calibri" panose="020F0502020204030204" pitchFamily="34" charset="0"/>
                <a:cs typeface="29LT Bukra Regular"/>
              </a:rPr>
              <a:t>دوات "قيّمني" و"اختبرني" تساعد الطالب على فهم مستواه وتحديد نقاط ضعفه فورًا</a:t>
            </a:r>
            <a:r>
              <a:rPr lang="en-US" sz="2000" b="1" dirty="0">
                <a:effectLst/>
                <a:latin typeface="Calibri" panose="020F0502020204030204" pitchFamily="34"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r" rtl="1">
              <a:lnSpc>
                <a:spcPct val="115000"/>
              </a:lnSpc>
              <a:buSzPts val="1400"/>
              <a:buFont typeface="29LT Bukra Bold Italic"/>
              <a:buAutoNum type="arabicPeriod"/>
            </a:pPr>
            <a:r>
              <a:rPr lang="ar-SA" sz="2000" b="1" dirty="0">
                <a:effectLst/>
                <a:latin typeface="Calibri" panose="020F0502020204030204" pitchFamily="34" charset="0"/>
                <a:ea typeface="Calibri" panose="020F0502020204030204" pitchFamily="34" charset="0"/>
                <a:cs typeface="29LT Bukra Bold Italic"/>
              </a:rPr>
              <a:t>منصة موحدة شاملة</a:t>
            </a:r>
            <a:r>
              <a:rPr lang="en-US" sz="2000" b="1" dirty="0">
                <a:effectLst/>
                <a:latin typeface="29LT Bukra Bold Italic"/>
                <a:ea typeface="Calibri" panose="020F0502020204030204" pitchFamily="34" charset="0"/>
                <a:cs typeface="Arial" panose="020B0604020202020204" pitchFamily="34" charset="0"/>
              </a:rPr>
              <a:t>:</a:t>
            </a:r>
            <a:r>
              <a:rPr lang="en-US" sz="2000" dirty="0">
                <a:effectLst/>
                <a:latin typeface="Calibri" panose="020F0502020204030204" pitchFamily="34" charset="0"/>
                <a:ea typeface="Calibri" panose="020F0502020204030204" pitchFamily="34" charset="0"/>
                <a:cs typeface="Arial" panose="020B0604020202020204" pitchFamily="34" charset="0"/>
              </a:rPr>
              <a:t> </a:t>
            </a:r>
            <a:r>
              <a:rPr lang="ar-SA" sz="2000" dirty="0">
                <a:effectLst/>
                <a:latin typeface="Calibri" panose="020F0502020204030204" pitchFamily="34" charset="0"/>
                <a:ea typeface="Calibri" panose="020F0502020204030204" pitchFamily="34" charset="0"/>
                <a:cs typeface="29LT Bukra Regular"/>
              </a:rPr>
              <a:t>تجمع بين المحاضرات، الواجبات، الاختبارات، الذكاء الاصطناعي، التقارير، والبث المباشر في نظام واحد متكامل</a:t>
            </a:r>
            <a:r>
              <a:rPr lang="en-US" sz="2000" dirty="0">
                <a:effectLst/>
                <a:latin typeface="29LT Bukra Regular"/>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r" rtl="1">
              <a:lnSpc>
                <a:spcPct val="115000"/>
              </a:lnSpc>
              <a:spcAft>
                <a:spcPts val="1000"/>
              </a:spcAft>
              <a:buSzPts val="1400"/>
              <a:buFont typeface="29LT Bukra Bold Italic"/>
              <a:buAutoNum type="arabicPeriod"/>
            </a:pPr>
            <a:r>
              <a:rPr lang="ar-SA" sz="2000" b="1" dirty="0">
                <a:effectLst/>
                <a:latin typeface="Calibri" panose="020F0502020204030204" pitchFamily="34" charset="0"/>
                <a:ea typeface="Calibri" panose="020F0502020204030204" pitchFamily="34" charset="0"/>
                <a:cs typeface="29LT Bukra Bold Italic"/>
              </a:rPr>
              <a:t>الحماية والخصوصية:</a:t>
            </a:r>
            <a:r>
              <a:rPr lang="ar-SA" sz="2000" dirty="0">
                <a:effectLst/>
                <a:latin typeface="Calibri" panose="020F0502020204030204" pitchFamily="34" charset="0"/>
                <a:ea typeface="Calibri" panose="020F0502020204030204" pitchFamily="34" charset="0"/>
                <a:cs typeface="29LT Bukra Regular"/>
              </a:rPr>
              <a:t> المنصة تضمن حماية وخصوصية عالية عبر رمز مدرسي فريد لكل مدرسة، محتوى معزول، وصلاحيات دقيقة، مدعومة بتقنيات تشفير وأمان حديثة</a:t>
            </a:r>
            <a:r>
              <a:rPr lang="en-US" sz="20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20207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3D08916-AC10-4C38-AA11-A74DC7121871}"/>
              </a:ext>
            </a:extLst>
          </p:cNvPr>
          <p:cNvSpPr txBox="1"/>
          <p:nvPr/>
        </p:nvSpPr>
        <p:spPr>
          <a:xfrm>
            <a:off x="1" y="604911"/>
            <a:ext cx="11985674" cy="2362185"/>
          </a:xfrm>
          <a:prstGeom prst="rect">
            <a:avLst/>
          </a:prstGeom>
          <a:noFill/>
        </p:spPr>
        <p:txBody>
          <a:bodyPr wrap="square">
            <a:spAutoFit/>
          </a:bodyPr>
          <a:lstStyle/>
          <a:p>
            <a:pPr algn="r" rtl="1">
              <a:lnSpc>
                <a:spcPct val="115000"/>
              </a:lnSpc>
              <a:spcBef>
                <a:spcPts val="1800"/>
              </a:spcBef>
              <a:spcAft>
                <a:spcPts val="400"/>
              </a:spcAft>
            </a:pPr>
            <a:r>
              <a:rPr lang="ar-SA" sz="1800" b="1" kern="0" dirty="0">
                <a:solidFill>
                  <a:srgbClr val="365F91"/>
                </a:solidFill>
                <a:effectLst/>
                <a:latin typeface="Cambria" panose="02040503050406030204" pitchFamily="18" charset="0"/>
                <a:ea typeface="Times New Roman" panose="02020603050405020304" pitchFamily="18" charset="0"/>
                <a:cs typeface="29LT Bukra Bold Italic"/>
              </a:rPr>
              <a:t>الختام</a:t>
            </a:r>
            <a:endParaRPr lang="en-US"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gn="r" rtl="1">
              <a:lnSpc>
                <a:spcPct val="115000"/>
              </a:lnSpc>
              <a:spcAft>
                <a:spcPts val="1000"/>
              </a:spcAft>
            </a:pPr>
            <a:r>
              <a:rPr lang="es-US"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800" b="1" dirty="0" err="1">
                <a:effectLst/>
                <a:latin typeface="Calibri" panose="020F0502020204030204" pitchFamily="34" charset="0"/>
                <a:ea typeface="Calibri" panose="020F0502020204030204" pitchFamily="34" charset="0"/>
                <a:cs typeface="29LT Bukra Regular"/>
              </a:rPr>
              <a:t>نيوراك</a:t>
            </a:r>
            <a:r>
              <a:rPr lang="ar-SA" sz="1800" b="1" dirty="0">
                <a:effectLst/>
                <a:latin typeface="Calibri" panose="020F0502020204030204" pitchFamily="34" charset="0"/>
                <a:ea typeface="Calibri" panose="020F0502020204030204" pitchFamily="34" charset="0"/>
                <a:cs typeface="29LT Bukra Regular"/>
              </a:rPr>
              <a:t> ليست مجرد منصة تعليمية... إنها تجربة، نقلة نوعية، وثورة رقمية تُعيد تشكيل مستقبل التعليم</a:t>
            </a:r>
            <a:r>
              <a:rPr lang="en-US" sz="1800" b="1" dirty="0">
                <a:effectLst/>
                <a:latin typeface="29LT Bukra Regular"/>
                <a:ea typeface="Calibri" panose="020F0502020204030204" pitchFamily="34" charset="0"/>
                <a:cs typeface="Arial" panose="020B0604020202020204" pitchFamily="34" charset="0"/>
              </a:rPr>
              <a:t>."</a:t>
            </a:r>
            <a:br>
              <a:rPr lang="en-US" sz="1800" dirty="0">
                <a:effectLst/>
                <a:latin typeface="29LT Bukra Regular"/>
                <a:ea typeface="Calibri" panose="020F0502020204030204" pitchFamily="34" charset="0"/>
                <a:cs typeface="Arial" panose="020B0604020202020204" pitchFamily="34" charset="0"/>
              </a:rPr>
            </a:br>
            <a:r>
              <a:rPr lang="ar-SA" sz="1800" dirty="0">
                <a:effectLst/>
                <a:latin typeface="Calibri" panose="020F0502020204030204" pitchFamily="34" charset="0"/>
                <a:ea typeface="Calibri" panose="020F0502020204030204" pitchFamily="34" charset="0"/>
                <a:cs typeface="29LT Bukra Regular"/>
              </a:rPr>
              <a:t>من ملفات رقمية إلى تفاعل ذكي، ومن محاضرات تقليدية إلى محتوى ينبض بالابتكار — </a:t>
            </a:r>
            <a:r>
              <a:rPr lang="ar-SA" sz="1800" dirty="0" err="1">
                <a:effectLst/>
                <a:latin typeface="Calibri" panose="020F0502020204030204" pitchFamily="34" charset="0"/>
                <a:ea typeface="Calibri" panose="020F0502020204030204" pitchFamily="34" charset="0"/>
                <a:cs typeface="29LT Bukra Regular"/>
              </a:rPr>
              <a:t>نيوراك</a:t>
            </a:r>
            <a:r>
              <a:rPr lang="ar-SA" sz="1800" dirty="0">
                <a:effectLst/>
                <a:latin typeface="Calibri" panose="020F0502020204030204" pitchFamily="34" charset="0"/>
                <a:ea typeface="Calibri" panose="020F0502020204030204" pitchFamily="34" charset="0"/>
                <a:cs typeface="29LT Bukra Regular"/>
              </a:rPr>
              <a:t> تجمع بين الذكاء والأمان، لتمنح كل مدرسة عالماً تعليمياً مستقلاً، محميًا، وفعّالًا</a:t>
            </a:r>
            <a:r>
              <a:rPr lang="en-US" sz="1800" dirty="0">
                <a:effectLst/>
                <a:latin typeface="29LT Bukra Regular"/>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2400" dirty="0">
              <a:cs typeface="+mj-cs"/>
            </a:endParaRPr>
          </a:p>
        </p:txBody>
      </p:sp>
      <p:pic>
        <p:nvPicPr>
          <p:cNvPr id="9" name="Picture 8">
            <a:extLst>
              <a:ext uri="{FF2B5EF4-FFF2-40B4-BE49-F238E27FC236}">
                <a16:creationId xmlns:a16="http://schemas.microsoft.com/office/drawing/2014/main" id="{1B0C6628-EE10-43AE-9337-67BC9887AA66}"/>
              </a:ext>
            </a:extLst>
          </p:cNvPr>
          <p:cNvPicPr/>
          <p:nvPr/>
        </p:nvPicPr>
        <p:blipFill>
          <a:blip r:embed="rId2"/>
          <a:stretch>
            <a:fillRect/>
          </a:stretch>
        </p:blipFill>
        <p:spPr>
          <a:xfrm>
            <a:off x="3680239" y="2602084"/>
            <a:ext cx="3015982" cy="2362184"/>
          </a:xfrm>
          <a:prstGeom prst="rect">
            <a:avLst/>
          </a:prstGeom>
        </p:spPr>
      </p:pic>
    </p:spTree>
    <p:extLst>
      <p:ext uri="{BB962C8B-B14F-4D97-AF65-F5344CB8AC3E}">
        <p14:creationId xmlns:p14="http://schemas.microsoft.com/office/powerpoint/2010/main" val="332501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B89C60-AD73-4647-9DF1-C5F127E0A773}"/>
              </a:ext>
            </a:extLst>
          </p:cNvPr>
          <p:cNvSpPr txBox="1"/>
          <p:nvPr/>
        </p:nvSpPr>
        <p:spPr>
          <a:xfrm>
            <a:off x="3826412" y="587551"/>
            <a:ext cx="7934179" cy="4071371"/>
          </a:xfrm>
          <a:prstGeom prst="rect">
            <a:avLst/>
          </a:prstGeom>
          <a:noFill/>
        </p:spPr>
        <p:txBody>
          <a:bodyPr wrap="square">
            <a:spAutoFit/>
          </a:bodyPr>
          <a:lstStyle/>
          <a:p>
            <a:pPr algn="just" rtl="1">
              <a:lnSpc>
                <a:spcPct val="115000"/>
              </a:lnSpc>
              <a:spcBef>
                <a:spcPts val="1800"/>
              </a:spcBef>
              <a:spcAft>
                <a:spcPts val="400"/>
              </a:spcAft>
            </a:pPr>
            <a:r>
              <a:rPr lang="en-US" sz="3200" b="1" kern="0" dirty="0" err="1">
                <a:solidFill>
                  <a:srgbClr val="365F91"/>
                </a:solidFill>
                <a:effectLst/>
                <a:latin typeface="29LT Bukra Bold Italic"/>
                <a:ea typeface="Times New Roman" panose="02020603050405020304" pitchFamily="18" charset="0"/>
                <a:cs typeface="+mj-cs"/>
              </a:rPr>
              <a:t>المقدمة</a:t>
            </a:r>
            <a:endParaRPr lang="en-US" sz="3200" b="1" kern="0" dirty="0">
              <a:solidFill>
                <a:srgbClr val="365F91"/>
              </a:solidFill>
              <a:effectLst/>
              <a:latin typeface="29LT Bukra Bold Italic"/>
              <a:ea typeface="Times New Roman" panose="02020603050405020304" pitchFamily="18" charset="0"/>
              <a:cs typeface="+mj-cs"/>
            </a:endParaRPr>
          </a:p>
          <a:p>
            <a:pPr algn="just" rtl="1">
              <a:lnSpc>
                <a:spcPct val="115000"/>
              </a:lnSpc>
              <a:spcAft>
                <a:spcPts val="1000"/>
              </a:spcAft>
            </a:pPr>
            <a:r>
              <a:rPr lang="en-US" sz="3200" dirty="0" err="1">
                <a:effectLst/>
                <a:latin typeface="29LT Bukra Bold Italic"/>
                <a:ea typeface="Calibri" panose="020F0502020204030204" pitchFamily="34" charset="0"/>
                <a:cs typeface="+mj-cs"/>
              </a:rPr>
              <a:t>في</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ظل</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التحول</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الرقمي</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الذي</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يشهده</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العالم</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ظهرت</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الحاجة</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لتطوير</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حلول</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تعليمية</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ذكية</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تواكب</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التطورات</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التكنولوجية</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وتسد</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الفجوات</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في</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العملية</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التعليمية</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منصة</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نيوراك</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تمثل</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استجابة</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عملية</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لهذه</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الحاجة</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حيث</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توفر</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بيئة</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تفاعلية</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ذكية</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تخدم</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الطلاب</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والمعلمين</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والإداريين</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في</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المدارس</a:t>
            </a:r>
            <a:r>
              <a:rPr lang="en-US" sz="3200" dirty="0">
                <a:effectLst/>
                <a:latin typeface="29LT Bukra Bold Italic"/>
                <a:ea typeface="Calibri" panose="020F0502020204030204" pitchFamily="34" charset="0"/>
                <a:cs typeface="+mj-cs"/>
              </a:rPr>
              <a:t> ، </a:t>
            </a:r>
            <a:r>
              <a:rPr lang="en-US" sz="3200" dirty="0" err="1">
                <a:effectLst/>
                <a:latin typeface="29LT Bukra Bold Italic"/>
                <a:ea typeface="Calibri" panose="020F0502020204030204" pitchFamily="34" charset="0"/>
                <a:cs typeface="+mj-cs"/>
              </a:rPr>
              <a:t>وتعزز</a:t>
            </a:r>
            <a:r>
              <a:rPr lang="en-US" sz="3200" dirty="0">
                <a:effectLst/>
                <a:latin typeface="29LT Bukra Bold Italic"/>
                <a:ea typeface="Calibri" panose="020F0502020204030204" pitchFamily="34" charset="0"/>
                <a:cs typeface="+mj-cs"/>
              </a:rPr>
              <a:t> من </a:t>
            </a:r>
            <a:r>
              <a:rPr lang="en-US" sz="3200" dirty="0" err="1">
                <a:effectLst/>
                <a:latin typeface="29LT Bukra Bold Italic"/>
                <a:ea typeface="Calibri" panose="020F0502020204030204" pitchFamily="34" charset="0"/>
                <a:cs typeface="+mj-cs"/>
              </a:rPr>
              <a:t>كفاءة</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وجودة</a:t>
            </a:r>
            <a:r>
              <a:rPr lang="en-US" sz="3200" dirty="0">
                <a:effectLst/>
                <a:latin typeface="29LT Bukra Bold Italic"/>
                <a:ea typeface="Calibri" panose="020F0502020204030204" pitchFamily="34" charset="0"/>
                <a:cs typeface="+mj-cs"/>
              </a:rPr>
              <a:t> </a:t>
            </a:r>
            <a:r>
              <a:rPr lang="en-US" sz="3200" dirty="0" err="1">
                <a:effectLst/>
                <a:latin typeface="29LT Bukra Bold Italic"/>
                <a:ea typeface="Calibri" panose="020F0502020204030204" pitchFamily="34" charset="0"/>
                <a:cs typeface="+mj-cs"/>
              </a:rPr>
              <a:t>التعليم</a:t>
            </a:r>
            <a:r>
              <a:rPr lang="en-US" sz="3200" dirty="0">
                <a:effectLst/>
                <a:latin typeface="29LT Bukra Bold Italic"/>
                <a:ea typeface="Calibri" panose="020F0502020204030204" pitchFamily="34" charset="0"/>
                <a:cs typeface="+mj-cs"/>
              </a:rPr>
              <a:t>.</a:t>
            </a:r>
          </a:p>
        </p:txBody>
      </p:sp>
      <p:pic>
        <p:nvPicPr>
          <p:cNvPr id="4" name="Picture 3">
            <a:extLst>
              <a:ext uri="{FF2B5EF4-FFF2-40B4-BE49-F238E27FC236}">
                <a16:creationId xmlns:a16="http://schemas.microsoft.com/office/drawing/2014/main" id="{E4DDE739-BF70-4F9A-A524-B5DF84557699}"/>
              </a:ext>
            </a:extLst>
          </p:cNvPr>
          <p:cNvPicPr/>
          <p:nvPr/>
        </p:nvPicPr>
        <p:blipFill>
          <a:blip r:embed="rId2"/>
          <a:stretch>
            <a:fillRect/>
          </a:stretch>
        </p:blipFill>
        <p:spPr>
          <a:xfrm>
            <a:off x="563513" y="1514475"/>
            <a:ext cx="2432905" cy="3324811"/>
          </a:xfrm>
          <a:prstGeom prst="rect">
            <a:avLst/>
          </a:prstGeom>
        </p:spPr>
      </p:pic>
    </p:spTree>
    <p:extLst>
      <p:ext uri="{BB962C8B-B14F-4D97-AF65-F5344CB8AC3E}">
        <p14:creationId xmlns:p14="http://schemas.microsoft.com/office/powerpoint/2010/main" val="116155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A641028-5F0E-4E8E-AEEC-62F9DCB61BC2}"/>
              </a:ext>
            </a:extLst>
          </p:cNvPr>
          <p:cNvSpPr txBox="1"/>
          <p:nvPr/>
        </p:nvSpPr>
        <p:spPr>
          <a:xfrm>
            <a:off x="4839286" y="937068"/>
            <a:ext cx="6654019" cy="4074577"/>
          </a:xfrm>
          <a:prstGeom prst="rect">
            <a:avLst/>
          </a:prstGeom>
          <a:noFill/>
        </p:spPr>
        <p:txBody>
          <a:bodyPr wrap="square">
            <a:spAutoFit/>
          </a:bodyPr>
          <a:lstStyle/>
          <a:p>
            <a:pPr algn="just" rtl="1">
              <a:lnSpc>
                <a:spcPct val="115000"/>
              </a:lnSpc>
              <a:spcBef>
                <a:spcPts val="1800"/>
              </a:spcBef>
              <a:spcAft>
                <a:spcPts val="400"/>
              </a:spcAft>
            </a:pPr>
            <a:r>
              <a:rPr lang="ar-SA" sz="3200" b="1" kern="0" dirty="0">
                <a:solidFill>
                  <a:srgbClr val="365F91"/>
                </a:solidFill>
                <a:effectLst/>
                <a:latin typeface="Cambria" panose="02040503050406030204" pitchFamily="18" charset="0"/>
                <a:ea typeface="Times New Roman" panose="02020603050405020304" pitchFamily="18" charset="0"/>
                <a:cs typeface="29LT Bukra Bold Italic"/>
              </a:rPr>
              <a:t>هدف المنصة</a:t>
            </a:r>
            <a:endParaRPr lang="en-US" sz="3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rtl="1">
              <a:lnSpc>
                <a:spcPct val="115000"/>
              </a:lnSpc>
              <a:spcAft>
                <a:spcPts val="1000"/>
              </a:spcAft>
            </a:pPr>
            <a:r>
              <a:rPr lang="ar-SA" sz="3200" dirty="0">
                <a:effectLst/>
                <a:latin typeface="Calibri" panose="020F0502020204030204" pitchFamily="34" charset="0"/>
                <a:ea typeface="Calibri" panose="020F0502020204030204" pitchFamily="34" charset="0"/>
                <a:cs typeface="29LT Bukra Regular"/>
              </a:rPr>
              <a:t>هدف منصة "</a:t>
            </a:r>
            <a:r>
              <a:rPr lang="ar-SA" sz="3200" dirty="0" err="1">
                <a:effectLst/>
                <a:latin typeface="Calibri" panose="020F0502020204030204" pitchFamily="34" charset="0"/>
                <a:ea typeface="Calibri" panose="020F0502020204030204" pitchFamily="34" charset="0"/>
                <a:cs typeface="29LT Bukra Regular"/>
              </a:rPr>
              <a:t>نيوراك</a:t>
            </a:r>
            <a:r>
              <a:rPr lang="ar-SA" sz="3200" dirty="0">
                <a:effectLst/>
                <a:latin typeface="Calibri" panose="020F0502020204030204" pitchFamily="34" charset="0"/>
                <a:ea typeface="Calibri" panose="020F0502020204030204" pitchFamily="34" charset="0"/>
                <a:cs typeface="29LT Bukra Regular"/>
              </a:rPr>
              <a:t>" هو إحداث نقلة نوعية في التعليم الرقمي، بتمكين كل مدرسة من امتلاك منصتها الذكية الخاصة، التي تجمع بين الذكاء الاصطناعي، الأمان العالي، والتجربة التفاعلية للطلاب والمعلمين. المنصة لا تكتفي بنقل الدروس بل تعيد صياغة مفهوم التعلم العصري</a:t>
            </a:r>
            <a:r>
              <a:rPr lang="en-US" sz="3200" dirty="0">
                <a:effectLst/>
                <a:latin typeface="29LT Bukra Regular"/>
                <a:ea typeface="Calibri" panose="020F0502020204030204" pitchFamily="34" charset="0"/>
                <a:cs typeface="Arial" panose="020B0604020202020204" pitchFamily="34"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8C130AD-ED68-4092-9888-4E98EE8518BE}"/>
              </a:ext>
            </a:extLst>
          </p:cNvPr>
          <p:cNvPicPr/>
          <p:nvPr/>
        </p:nvPicPr>
        <p:blipFill>
          <a:blip r:embed="rId2"/>
          <a:stretch>
            <a:fillRect/>
          </a:stretch>
        </p:blipFill>
        <p:spPr bwMode="auto">
          <a:xfrm>
            <a:off x="164122" y="1436357"/>
            <a:ext cx="4407878" cy="3557674"/>
          </a:xfrm>
          <a:prstGeom prst="rect">
            <a:avLst/>
          </a:prstGeom>
          <a:noFill/>
          <a:ln>
            <a:noFill/>
          </a:ln>
        </p:spPr>
      </p:pic>
    </p:spTree>
    <p:extLst>
      <p:ext uri="{BB962C8B-B14F-4D97-AF65-F5344CB8AC3E}">
        <p14:creationId xmlns:p14="http://schemas.microsoft.com/office/powerpoint/2010/main" val="129264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292E4E-7A6D-4926-B652-A63DB7B6BD19}"/>
              </a:ext>
            </a:extLst>
          </p:cNvPr>
          <p:cNvSpPr txBox="1"/>
          <p:nvPr/>
        </p:nvSpPr>
        <p:spPr>
          <a:xfrm>
            <a:off x="-182880" y="1049611"/>
            <a:ext cx="12374880" cy="4729500"/>
          </a:xfrm>
          <a:prstGeom prst="rect">
            <a:avLst/>
          </a:prstGeom>
          <a:noFill/>
        </p:spPr>
        <p:txBody>
          <a:bodyPr wrap="square">
            <a:spAutoFit/>
          </a:bodyPr>
          <a:lstStyle/>
          <a:p>
            <a:pPr algn="ctr" rtl="1">
              <a:lnSpc>
                <a:spcPct val="115000"/>
              </a:lnSpc>
              <a:spcBef>
                <a:spcPts val="1800"/>
              </a:spcBef>
              <a:spcAft>
                <a:spcPts val="400"/>
              </a:spcAft>
            </a:pPr>
            <a:r>
              <a:rPr lang="ar-SA" sz="2800" b="1" kern="0" dirty="0">
                <a:solidFill>
                  <a:srgbClr val="365F91"/>
                </a:solidFill>
                <a:effectLst/>
                <a:latin typeface="Cambria" panose="02040503050406030204" pitchFamily="18" charset="0"/>
                <a:ea typeface="Times New Roman" panose="02020603050405020304" pitchFamily="18" charset="0"/>
                <a:cs typeface="29LT Bukra Bold Italic"/>
              </a:rPr>
              <a:t>اهم مميزات المنصة</a:t>
            </a:r>
            <a:endParaRPr lang="en-US"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gn="r" rtl="1">
              <a:lnSpc>
                <a:spcPct val="115000"/>
              </a:lnSpc>
              <a:spcAft>
                <a:spcPts val="1000"/>
              </a:spcAft>
            </a:pPr>
            <a:r>
              <a:rPr lang="en-US" sz="2800" b="1" dirty="0">
                <a:effectLst/>
                <a:latin typeface="29LT Bukra Regular"/>
                <a:ea typeface="Calibri" panose="020F0502020204030204" pitchFamily="34" charset="0"/>
                <a:cs typeface="Arial" panose="020B0604020202020204" pitchFamily="34" charset="0"/>
              </a:rPr>
              <a:t>    </a:t>
            </a:r>
            <a:r>
              <a:rPr lang="ar-SA" sz="2800" dirty="0">
                <a:effectLst/>
                <a:latin typeface="Calibri" panose="020F0502020204030204" pitchFamily="34" charset="0"/>
                <a:ea typeface="Calibri" panose="020F0502020204030204" pitchFamily="34" charset="0"/>
                <a:cs typeface="29LT Bukra Bold Italic"/>
              </a:rPr>
              <a:t>محاضرات متكاملة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SzPts val="1000"/>
              <a:buFont typeface="Symbol" panose="05050102010706020507" pitchFamily="18" charset="2"/>
              <a:buChar char=""/>
              <a:tabLst>
                <a:tab pos="457200" algn="l"/>
              </a:tabLst>
            </a:pPr>
            <a:r>
              <a:rPr lang="ar-SA" sz="2800" dirty="0">
                <a:effectLst/>
                <a:latin typeface="Calibri" panose="020F0502020204030204" pitchFamily="34" charset="0"/>
                <a:ea typeface="Calibri" panose="020F0502020204030204" pitchFamily="34" charset="0"/>
                <a:cs typeface="29LT Bukra Regular"/>
              </a:rPr>
              <a:t>تتيح المنصة للطلاب الوصول إلى محاضراتهم بسهولة في أي وقت ومن أي مكان</a:t>
            </a:r>
            <a:r>
              <a:rPr lang="en-US" sz="2800" dirty="0">
                <a:effectLst/>
                <a:latin typeface="29LT Bukra Regular"/>
                <a:ea typeface="Calibri" panose="020F0502020204030204" pitchFamily="34"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SzPts val="1000"/>
              <a:buFont typeface="Symbol" panose="05050102010706020507" pitchFamily="18" charset="2"/>
              <a:buChar char=""/>
              <a:tabLst>
                <a:tab pos="457200" algn="l"/>
              </a:tabLst>
            </a:pPr>
            <a:r>
              <a:rPr lang="ar-SA" sz="2800" dirty="0">
                <a:effectLst/>
                <a:latin typeface="Calibri" panose="020F0502020204030204" pitchFamily="34" charset="0"/>
                <a:ea typeface="Calibri" panose="020F0502020204030204" pitchFamily="34" charset="0"/>
                <a:cs typeface="29LT Bukra Regular"/>
              </a:rPr>
              <a:t>يمكن للمدرسين رفع المحاضرات بصيغ متعددة  فيديو، ملفات</a:t>
            </a:r>
            <a:r>
              <a:rPr lang="en-US" sz="2800" dirty="0">
                <a:effectLst/>
                <a:latin typeface="29LT Bukra Regular"/>
                <a:ea typeface="Calibri" panose="020F0502020204030204" pitchFamily="34" charset="0"/>
                <a:cs typeface="Arial" panose="020B0604020202020204" pitchFamily="34" charset="0"/>
              </a:rPr>
              <a:t> PDF</a:t>
            </a:r>
            <a:r>
              <a:rPr lang="ar-SA" sz="2800" dirty="0">
                <a:effectLst/>
                <a:latin typeface="Calibri" panose="020F0502020204030204" pitchFamily="34" charset="0"/>
                <a:ea typeface="Calibri" panose="020F0502020204030204" pitchFamily="34" charset="0"/>
                <a:cs typeface="29LT Bukra Regular"/>
              </a:rPr>
              <a:t>مما يوفر تجربة تعليمية شاملة للطالب</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r" rtl="1"/>
            <a:r>
              <a:rPr lang="en-US" sz="2800" b="1" dirty="0">
                <a:effectLst/>
                <a:latin typeface="29LT Bukra Regular"/>
                <a:ea typeface="Times New Roman" panose="02020603050405020304" pitchFamily="18" charset="0"/>
              </a:rPr>
              <a:t>     </a:t>
            </a:r>
            <a:r>
              <a:rPr lang="ar-SA" sz="2800" b="1" dirty="0">
                <a:effectLst/>
                <a:latin typeface="Times New Roman" panose="02020603050405020304" pitchFamily="18" charset="0"/>
                <a:ea typeface="Times New Roman" panose="02020603050405020304" pitchFamily="18" charset="0"/>
                <a:cs typeface="29LT Bukra Bold Italic"/>
              </a:rPr>
              <a:t>نظام اشتراكات مرن</a:t>
            </a:r>
            <a:endParaRPr lang="en-US" sz="2800" dirty="0">
              <a:effectLst/>
              <a:latin typeface="Times New Roman" panose="02020603050405020304" pitchFamily="18" charset="0"/>
              <a:ea typeface="Times New Roman" panose="02020603050405020304" pitchFamily="18" charset="0"/>
            </a:endParaRPr>
          </a:p>
          <a:p>
            <a:pPr marL="342900" lvl="0" indent="-342900" algn="r" rtl="1">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29LT Bukra Regular"/>
              </a:rPr>
              <a:t>تعتمد </a:t>
            </a:r>
            <a:r>
              <a:rPr lang="ar-SA" sz="2800" dirty="0" err="1">
                <a:effectLst/>
                <a:latin typeface="Times New Roman" panose="02020603050405020304" pitchFamily="18" charset="0"/>
                <a:ea typeface="Times New Roman" panose="02020603050405020304" pitchFamily="18" charset="0"/>
                <a:cs typeface="29LT Bukra Regular"/>
              </a:rPr>
              <a:t>نيوراك</a:t>
            </a:r>
            <a:r>
              <a:rPr lang="ar-SA" sz="2800" dirty="0">
                <a:effectLst/>
                <a:latin typeface="Times New Roman" panose="02020603050405020304" pitchFamily="18" charset="0"/>
                <a:ea typeface="Times New Roman" panose="02020603050405020304" pitchFamily="18" charset="0"/>
                <a:cs typeface="29LT Bukra Regular"/>
              </a:rPr>
              <a:t> على نظام اشتراكات سنوي أو شهري، يتيح للمدارس استخدام المنصة حسب احتياجاتها ، مع تنبيهات ذكية عند اقتراب انتهاء الفترة المحددة</a:t>
            </a:r>
            <a:r>
              <a:rPr lang="en-US" sz="2800" dirty="0">
                <a:effectLst/>
                <a:latin typeface="29LT Bukra Regular"/>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lvl="0" indent="-342900" algn="r" rtl="1">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29LT Bukra Regular"/>
              </a:rPr>
              <a:t>كل مدرس له طلاب مشتركين معه وتظهر محاضرات المدرس للطلاب المشتركين معه فقط</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359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6E327A-018A-4459-A63A-6242C0F1E340}"/>
              </a:ext>
            </a:extLst>
          </p:cNvPr>
          <p:cNvSpPr txBox="1"/>
          <p:nvPr/>
        </p:nvSpPr>
        <p:spPr>
          <a:xfrm>
            <a:off x="844062" y="810459"/>
            <a:ext cx="10972799" cy="1307024"/>
          </a:xfrm>
          <a:prstGeom prst="rect">
            <a:avLst/>
          </a:prstGeom>
          <a:noFill/>
        </p:spPr>
        <p:txBody>
          <a:bodyPr wrap="square">
            <a:spAutoFit/>
          </a:bodyPr>
          <a:lstStyle/>
          <a:p>
            <a:pPr algn="r" rtl="1">
              <a:lnSpc>
                <a:spcPct val="115000"/>
              </a:lnSpc>
              <a:spcBef>
                <a:spcPts val="1800"/>
              </a:spcBef>
              <a:spcAft>
                <a:spcPts val="400"/>
              </a:spcAft>
            </a:pPr>
            <a:r>
              <a:rPr lang="ar-SA" sz="2400" b="1" kern="0" dirty="0">
                <a:solidFill>
                  <a:srgbClr val="000000"/>
                </a:solidFill>
                <a:effectLst/>
                <a:latin typeface="Cambria" panose="02040503050406030204" pitchFamily="18" charset="0"/>
                <a:ea typeface="Times New Roman" panose="02020603050405020304" pitchFamily="18" charset="0"/>
                <a:cs typeface="29LT Bukra Bold Italic"/>
              </a:rPr>
              <a:t>تقنيات الذكاء الاصطناعي المدمجة</a:t>
            </a:r>
            <a:endParaRPr lang="en-US"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r" rtl="1">
              <a:buSzPts val="1000"/>
              <a:buFont typeface="Symbol" panose="05050102010706020507" pitchFamily="18" charset="2"/>
              <a:buChar char=""/>
              <a:tabLst>
                <a:tab pos="514350" algn="l"/>
              </a:tabLst>
            </a:pPr>
            <a:r>
              <a:rPr lang="ar-SA" sz="2400" b="1" dirty="0">
                <a:effectLst/>
                <a:latin typeface="Times New Roman" panose="02020603050405020304" pitchFamily="18" charset="0"/>
                <a:ea typeface="Times New Roman" panose="02020603050405020304" pitchFamily="18" charset="0"/>
                <a:cs typeface="29LT Bukra Bold Italic"/>
              </a:rPr>
              <a:t>ا</a:t>
            </a:r>
            <a:r>
              <a:rPr lang="ar-SA" sz="2400" dirty="0">
                <a:effectLst/>
                <a:latin typeface="Times New Roman" panose="02020603050405020304" pitchFamily="18" charset="0"/>
                <a:ea typeface="Times New Roman" panose="02020603050405020304" pitchFamily="18" charset="0"/>
                <a:cs typeface="29LT Bukra Bold Italic"/>
              </a:rPr>
              <a:t>داة قيّمني</a:t>
            </a:r>
            <a:r>
              <a:rPr lang="en-US" sz="2400" dirty="0">
                <a:effectLst/>
                <a:latin typeface="29LT Bukra Bold Italic"/>
                <a:ea typeface="Times New Roman" panose="02020603050405020304" pitchFamily="18" charset="0"/>
              </a:rPr>
              <a:t>:</a:t>
            </a:r>
            <a:r>
              <a:rPr lang="en-US" sz="2400" dirty="0">
                <a:effectLst/>
                <a:latin typeface="29LT Bukra Regular"/>
                <a:ea typeface="Times New Roman" panose="02020603050405020304" pitchFamily="18" charset="0"/>
              </a:rPr>
              <a:t> </a:t>
            </a:r>
            <a:r>
              <a:rPr lang="ar-SA" sz="2400" dirty="0">
                <a:effectLst/>
                <a:latin typeface="Times New Roman" panose="02020603050405020304" pitchFamily="18" charset="0"/>
                <a:ea typeface="Times New Roman" panose="02020603050405020304" pitchFamily="18" charset="0"/>
                <a:cs typeface="29LT Bukra Regular"/>
              </a:rPr>
              <a:t>أداة ذكية تتيح للطالب إرسال الواجبات على شكل ملف او صور او باستخدام كامرة الموبايل ليتم تصحيحها تلقائيًا من قبل المساعد الذكي بدون تدخل بشري </a:t>
            </a:r>
            <a:r>
              <a:rPr lang="en-US" sz="2400" dirty="0">
                <a:effectLst/>
                <a:latin typeface="29LT Bukra Regular"/>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4898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phone&#10;&#10;AI-generated content may be incorrect.">
            <a:extLst>
              <a:ext uri="{FF2B5EF4-FFF2-40B4-BE49-F238E27FC236}">
                <a16:creationId xmlns:a16="http://schemas.microsoft.com/office/drawing/2014/main" id="{626DC3DB-0869-4893-B27E-447AC79FC2D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159" y="1370575"/>
            <a:ext cx="3061946" cy="4256502"/>
          </a:xfrm>
          <a:prstGeom prst="rect">
            <a:avLst/>
          </a:prstGeom>
          <a:noFill/>
          <a:ln>
            <a:noFill/>
          </a:ln>
        </p:spPr>
      </p:pic>
      <p:sp>
        <p:nvSpPr>
          <p:cNvPr id="9" name="TextBox 8">
            <a:extLst>
              <a:ext uri="{FF2B5EF4-FFF2-40B4-BE49-F238E27FC236}">
                <a16:creationId xmlns:a16="http://schemas.microsoft.com/office/drawing/2014/main" id="{B35A1CE2-D5F3-47C4-85AB-BED7F105CB5F}"/>
              </a:ext>
            </a:extLst>
          </p:cNvPr>
          <p:cNvSpPr txBox="1"/>
          <p:nvPr/>
        </p:nvSpPr>
        <p:spPr>
          <a:xfrm>
            <a:off x="5257800" y="1370575"/>
            <a:ext cx="6098344" cy="461665"/>
          </a:xfrm>
          <a:prstGeom prst="rect">
            <a:avLst/>
          </a:prstGeom>
          <a:noFill/>
        </p:spPr>
        <p:txBody>
          <a:bodyPr wrap="square">
            <a:spAutoFit/>
          </a:bodyPr>
          <a:lstStyle/>
          <a:p>
            <a:r>
              <a:rPr lang="ar-SA" sz="2400" dirty="0">
                <a:effectLst/>
                <a:ea typeface="Calibri" panose="020F0502020204030204" pitchFamily="34" charset="0"/>
                <a:cs typeface="29LT Bukra Bold Italic"/>
              </a:rPr>
              <a:t>.رفع الملف:</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ea typeface="Calibri" panose="020F0502020204030204" pitchFamily="34" charset="0"/>
                <a:cs typeface="29LT Bukra Regular"/>
              </a:rPr>
              <a:t>هنا تبدأ الرحلة يرفع الطالب واجبه المنزلي بنقرة واحدة</a:t>
            </a:r>
            <a:endParaRPr lang="ar-IQ" dirty="0"/>
          </a:p>
        </p:txBody>
      </p:sp>
    </p:spTree>
    <p:extLst>
      <p:ext uri="{BB962C8B-B14F-4D97-AF65-F5344CB8AC3E}">
        <p14:creationId xmlns:p14="http://schemas.microsoft.com/office/powerpoint/2010/main" val="187117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5A1CE2-D5F3-47C4-85AB-BED7F105CB5F}"/>
              </a:ext>
            </a:extLst>
          </p:cNvPr>
          <p:cNvSpPr txBox="1"/>
          <p:nvPr/>
        </p:nvSpPr>
        <p:spPr>
          <a:xfrm>
            <a:off x="5285935" y="1722267"/>
            <a:ext cx="6390249" cy="646331"/>
          </a:xfrm>
          <a:prstGeom prst="rect">
            <a:avLst/>
          </a:prstGeom>
          <a:noFill/>
        </p:spPr>
        <p:txBody>
          <a:bodyPr wrap="square">
            <a:spAutoFit/>
          </a:bodyPr>
          <a:lstStyle/>
          <a:p>
            <a:pPr algn="just" rtl="1"/>
            <a:r>
              <a:rPr lang="ar-SA" sz="1800" dirty="0">
                <a:effectLst/>
                <a:ea typeface="Calibri" panose="020F0502020204030204" pitchFamily="34" charset="0"/>
                <a:cs typeface="29LT Bukra Bold Italic"/>
              </a:rPr>
              <a:t>.اختيار نوع الملف:</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ea typeface="Calibri" panose="020F0502020204030204" pitchFamily="34" charset="0"/>
                <a:cs typeface="29LT Bukra Regular"/>
              </a:rPr>
              <a:t>يتمتع الطالب بحرية اختيار نوع الملف سواء كان صورة، ملف</a:t>
            </a:r>
            <a:r>
              <a:rPr lang="en-US" sz="1800" dirty="0">
                <a:effectLst/>
                <a:latin typeface="29LT Bukra Regular"/>
                <a:ea typeface="Calibri" panose="020F0502020204030204" pitchFamily="34" charset="0"/>
              </a:rPr>
              <a:t> PDF </a:t>
            </a:r>
            <a:r>
              <a:rPr lang="ar-SA" sz="1800" dirty="0">
                <a:effectLst/>
                <a:latin typeface="29LT Bukra Regular"/>
                <a:ea typeface="Calibri" panose="020F0502020204030204" pitchFamily="34" charset="0"/>
              </a:rPr>
              <a:t>أو من معرض الصور، مما يسهل الاستخدام في أي وقت</a:t>
            </a:r>
            <a:r>
              <a:rPr lang="en-US" sz="1800" dirty="0">
                <a:effectLst/>
                <a:latin typeface="Calibri" panose="020F0502020204030204" pitchFamily="34" charset="0"/>
                <a:ea typeface="Calibri" panose="020F0502020204030204" pitchFamily="34" charset="0"/>
                <a:cs typeface="Arial" panose="020B0604020202020204" pitchFamily="34" charset="0"/>
              </a:rPr>
              <a:t>.</a:t>
            </a:r>
            <a:endParaRPr lang="ar-IQ" dirty="0"/>
          </a:p>
        </p:txBody>
      </p:sp>
      <p:pic>
        <p:nvPicPr>
          <p:cNvPr id="4" name="Picture 3">
            <a:extLst>
              <a:ext uri="{FF2B5EF4-FFF2-40B4-BE49-F238E27FC236}">
                <a16:creationId xmlns:a16="http://schemas.microsoft.com/office/drawing/2014/main" id="{70BB46A8-E432-40B7-8B91-C2EB25BF8AAE}"/>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780857" y="1541619"/>
            <a:ext cx="2931820" cy="4535624"/>
          </a:xfrm>
          <a:prstGeom prst="rect">
            <a:avLst/>
          </a:prstGeom>
          <a:noFill/>
          <a:ln>
            <a:noFill/>
          </a:ln>
        </p:spPr>
      </p:pic>
    </p:spTree>
    <p:extLst>
      <p:ext uri="{BB962C8B-B14F-4D97-AF65-F5344CB8AC3E}">
        <p14:creationId xmlns:p14="http://schemas.microsoft.com/office/powerpoint/2010/main" val="1381563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5A1CE2-D5F3-47C4-85AB-BED7F105CB5F}"/>
              </a:ext>
            </a:extLst>
          </p:cNvPr>
          <p:cNvSpPr txBox="1"/>
          <p:nvPr/>
        </p:nvSpPr>
        <p:spPr>
          <a:xfrm>
            <a:off x="5285935" y="1722267"/>
            <a:ext cx="6390249" cy="646331"/>
          </a:xfrm>
          <a:prstGeom prst="rect">
            <a:avLst/>
          </a:prstGeom>
          <a:noFill/>
        </p:spPr>
        <p:txBody>
          <a:bodyPr wrap="square">
            <a:spAutoFit/>
          </a:bodyPr>
          <a:lstStyle/>
          <a:p>
            <a:pPr algn="r" rtl="1"/>
            <a:r>
              <a:rPr lang="ar-SA" sz="1800" dirty="0">
                <a:effectLst/>
                <a:latin typeface="Times New Roman" panose="02020603050405020304" pitchFamily="18" charset="0"/>
                <a:ea typeface="Times New Roman" panose="02020603050405020304" pitchFamily="18" charset="0"/>
                <a:cs typeface="29LT Bukra Bold Italic"/>
              </a:rPr>
              <a:t>.تقييم وملاحظات المساعدة الذكي:</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Times New Roman" panose="02020603050405020304" pitchFamily="18" charset="0"/>
                <a:ea typeface="Times New Roman" panose="02020603050405020304" pitchFamily="18" charset="0"/>
                <a:cs typeface="29LT Bukra Regular"/>
              </a:rPr>
              <a:t>تظهر النتيجة بدقة، مع تحليل عميق وملاحظات تفصيلية من المساعد الذكي تساعد الطالب على فهم أخطائه وتطوير مستواه</a:t>
            </a:r>
            <a:r>
              <a:rPr lang="en-US" sz="1800" dirty="0">
                <a:effectLst/>
                <a:latin typeface="29LT Bukra Regular"/>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84E1D19E-4C4A-45A5-980B-FD487969050C}"/>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368156" y="1312398"/>
            <a:ext cx="2866219" cy="4427220"/>
          </a:xfrm>
          <a:prstGeom prst="rect">
            <a:avLst/>
          </a:prstGeom>
          <a:noFill/>
          <a:ln>
            <a:noFill/>
          </a:ln>
        </p:spPr>
      </p:pic>
    </p:spTree>
    <p:extLst>
      <p:ext uri="{BB962C8B-B14F-4D97-AF65-F5344CB8AC3E}">
        <p14:creationId xmlns:p14="http://schemas.microsoft.com/office/powerpoint/2010/main" val="1401366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
            <a:extLst>
              <a:ext uri="{FF2B5EF4-FFF2-40B4-BE49-F238E27FC236}">
                <a16:creationId xmlns:a16="http://schemas.microsoft.com/office/drawing/2014/main" id="{AAC3DED2-8B98-4C89-BBB0-C9A442C2C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963" y="2631007"/>
            <a:ext cx="2155392" cy="4013727"/>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a:extLst>
              <a:ext uri="{FF2B5EF4-FFF2-40B4-BE49-F238E27FC236}">
                <a16:creationId xmlns:a16="http://schemas.microsoft.com/office/drawing/2014/main" id="{CBEB6D2B-27DC-4E73-A5E2-AA81CF168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916" y="2741263"/>
            <a:ext cx="2124305" cy="395500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30AF697-3702-43E7-98AA-D529538D4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3179" y="2803438"/>
            <a:ext cx="2217567" cy="38928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6BBE9673-D5EE-4D9A-AEBF-FE9150553588}"/>
              </a:ext>
            </a:extLst>
          </p:cNvPr>
          <p:cNvSpPr>
            <a:spLocks noChangeArrowheads="1"/>
          </p:cNvSpPr>
          <p:nvPr/>
        </p:nvSpPr>
        <p:spPr bwMode="auto">
          <a:xfrm>
            <a:off x="12662735" y="958333"/>
            <a:ext cx="1150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altLang="ar-IQ" b="0" i="0" u="none" strike="noStrike" cap="none" normalizeH="0" baseline="0">
              <a:ln>
                <a:noFill/>
              </a:ln>
              <a:solidFill>
                <a:schemeClr val="tx1"/>
              </a:solidFill>
              <a:effectLst/>
              <a:latin typeface="Arial" panose="020B0604020202020204" pitchFamily="34" charset="0"/>
            </a:endParaRPr>
          </a:p>
        </p:txBody>
      </p:sp>
      <p:sp>
        <p:nvSpPr>
          <p:cNvPr id="3" name="Rectangle 5">
            <a:extLst>
              <a:ext uri="{FF2B5EF4-FFF2-40B4-BE49-F238E27FC236}">
                <a16:creationId xmlns:a16="http://schemas.microsoft.com/office/drawing/2014/main" id="{D1EAB833-2D4C-4EA3-BED0-A142385FAAE8}"/>
              </a:ext>
            </a:extLst>
          </p:cNvPr>
          <p:cNvSpPr>
            <a:spLocks noChangeArrowheads="1"/>
          </p:cNvSpPr>
          <p:nvPr/>
        </p:nvSpPr>
        <p:spPr bwMode="auto">
          <a:xfrm>
            <a:off x="281354" y="286121"/>
            <a:ext cx="1126277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4350" algn="l"/>
              </a:tabLst>
              <a:defRPr>
                <a:solidFill>
                  <a:schemeClr val="tx1"/>
                </a:solidFill>
                <a:latin typeface="Arial" panose="020B0604020202020204" pitchFamily="34" charset="0"/>
              </a:defRPr>
            </a:lvl1pPr>
            <a:lvl2pPr eaLnBrk="0" fontAlgn="base" hangingPunct="0">
              <a:spcBef>
                <a:spcPct val="0"/>
              </a:spcBef>
              <a:spcAft>
                <a:spcPct val="0"/>
              </a:spcAft>
              <a:tabLst>
                <a:tab pos="514350" algn="l"/>
              </a:tabLst>
              <a:defRPr>
                <a:solidFill>
                  <a:schemeClr val="tx1"/>
                </a:solidFill>
                <a:latin typeface="Arial" panose="020B0604020202020204" pitchFamily="34" charset="0"/>
              </a:defRPr>
            </a:lvl2pPr>
            <a:lvl3pPr eaLnBrk="0" fontAlgn="base" hangingPunct="0">
              <a:spcBef>
                <a:spcPct val="0"/>
              </a:spcBef>
              <a:spcAft>
                <a:spcPct val="0"/>
              </a:spcAft>
              <a:tabLst>
                <a:tab pos="514350" algn="l"/>
              </a:tabLst>
              <a:defRPr>
                <a:solidFill>
                  <a:schemeClr val="tx1"/>
                </a:solidFill>
                <a:latin typeface="Arial" panose="020B0604020202020204" pitchFamily="34" charset="0"/>
              </a:defRPr>
            </a:lvl3pPr>
            <a:lvl4pPr eaLnBrk="0" fontAlgn="base" hangingPunct="0">
              <a:spcBef>
                <a:spcPct val="0"/>
              </a:spcBef>
              <a:spcAft>
                <a:spcPct val="0"/>
              </a:spcAft>
              <a:tabLst>
                <a:tab pos="514350" algn="l"/>
              </a:tabLst>
              <a:defRPr>
                <a:solidFill>
                  <a:schemeClr val="tx1"/>
                </a:solidFill>
                <a:latin typeface="Arial" panose="020B0604020202020204" pitchFamily="34" charset="0"/>
              </a:defRPr>
            </a:lvl4pPr>
            <a:lvl5pPr eaLnBrk="0" fontAlgn="base" hangingPunct="0">
              <a:spcBef>
                <a:spcPct val="0"/>
              </a:spcBef>
              <a:spcAft>
                <a:spcPct val="0"/>
              </a:spcAft>
              <a:tabLst>
                <a:tab pos="514350" algn="l"/>
              </a:tabLst>
              <a:defRPr>
                <a:solidFill>
                  <a:schemeClr val="tx1"/>
                </a:solidFill>
                <a:latin typeface="Arial" panose="020B0604020202020204" pitchFamily="34" charset="0"/>
              </a:defRPr>
            </a:lvl5pPr>
            <a:lvl6pPr eaLnBrk="0" fontAlgn="base" hangingPunct="0">
              <a:spcBef>
                <a:spcPct val="0"/>
              </a:spcBef>
              <a:spcAft>
                <a:spcPct val="0"/>
              </a:spcAft>
              <a:tabLst>
                <a:tab pos="514350" algn="l"/>
              </a:tabLst>
              <a:defRPr>
                <a:solidFill>
                  <a:schemeClr val="tx1"/>
                </a:solidFill>
                <a:latin typeface="Arial" panose="020B0604020202020204" pitchFamily="34" charset="0"/>
              </a:defRPr>
            </a:lvl6pPr>
            <a:lvl7pPr eaLnBrk="0" fontAlgn="base" hangingPunct="0">
              <a:spcBef>
                <a:spcPct val="0"/>
              </a:spcBef>
              <a:spcAft>
                <a:spcPct val="0"/>
              </a:spcAft>
              <a:tabLst>
                <a:tab pos="514350" algn="l"/>
              </a:tabLst>
              <a:defRPr>
                <a:solidFill>
                  <a:schemeClr val="tx1"/>
                </a:solidFill>
                <a:latin typeface="Arial" panose="020B0604020202020204" pitchFamily="34" charset="0"/>
              </a:defRPr>
            </a:lvl7pPr>
            <a:lvl8pPr eaLnBrk="0" fontAlgn="base" hangingPunct="0">
              <a:spcBef>
                <a:spcPct val="0"/>
              </a:spcBef>
              <a:spcAft>
                <a:spcPct val="0"/>
              </a:spcAft>
              <a:tabLst>
                <a:tab pos="514350" algn="l"/>
              </a:tabLst>
              <a:defRPr>
                <a:solidFill>
                  <a:schemeClr val="tx1"/>
                </a:solidFill>
                <a:latin typeface="Arial" panose="020B0604020202020204" pitchFamily="34" charset="0"/>
              </a:defRPr>
            </a:lvl8pPr>
            <a:lvl9pPr eaLnBrk="0" fontAlgn="base" hangingPunct="0">
              <a:spcBef>
                <a:spcPct val="0"/>
              </a:spcBef>
              <a:spcAft>
                <a:spcPct val="0"/>
              </a:spcAft>
              <a:tabLst>
                <a:tab pos="514350" algn="l"/>
              </a:tabLst>
              <a:defRPr>
                <a:solidFill>
                  <a:schemeClr val="tx1"/>
                </a:solidFill>
                <a:latin typeface="Arial" panose="020B0604020202020204" pitchFamily="34" charset="0"/>
              </a:defRPr>
            </a:lvl9pPr>
          </a:lstStyle>
          <a:p>
            <a:pPr marL="0" marR="0" lvl="0" indent="0" algn="just" defTabSz="914400" rtl="1" eaLnBrk="0" fontAlgn="base" latinLnBrk="0" hangingPunct="0">
              <a:lnSpc>
                <a:spcPct val="100000"/>
              </a:lnSpc>
              <a:spcBef>
                <a:spcPct val="0"/>
              </a:spcBef>
              <a:spcAft>
                <a:spcPct val="0"/>
              </a:spcAft>
              <a:buClrTx/>
              <a:buSzTx/>
              <a:buFontTx/>
              <a:buNone/>
              <a:tabLst>
                <a:tab pos="514350" algn="l"/>
              </a:tabLst>
            </a:pPr>
            <a:r>
              <a:rPr kumimoji="0" lang="ar-SA" altLang="ar-IQ" sz="2400" b="1" i="0" u="none" strike="noStrike" cap="none" normalizeH="0" baseline="0" dirty="0">
                <a:ln>
                  <a:noFill/>
                </a:ln>
                <a:solidFill>
                  <a:schemeClr val="tx1"/>
                </a:solidFill>
                <a:effectLst/>
                <a:latin typeface="29LT Bukra Bold Italic"/>
                <a:ea typeface="Times New Roman" panose="02020603050405020304" pitchFamily="18" charset="0"/>
                <a:cs typeface="Arial" panose="020B0604020202020204" pitchFamily="34" charset="0"/>
              </a:rPr>
              <a:t>اداة اختبرني</a:t>
            </a:r>
            <a:r>
              <a:rPr kumimoji="0" lang="en-US" altLang="ar-IQ" sz="2400" b="0" i="0" u="none" strike="noStrike" cap="none" normalizeH="0" baseline="0" dirty="0">
                <a:ln>
                  <a:noFill/>
                </a:ln>
                <a:solidFill>
                  <a:schemeClr val="tx1"/>
                </a:solidFill>
                <a:effectLst/>
                <a:latin typeface="29LT Bukra Bold Italic"/>
                <a:ea typeface="Times New Roman" panose="02020603050405020304" pitchFamily="18" charset="0"/>
                <a:cs typeface="Arial" panose="020B0604020202020204" pitchFamily="34" charset="0"/>
              </a:rPr>
              <a:t>:</a:t>
            </a:r>
            <a:r>
              <a:rPr kumimoji="0" lang="en-US" altLang="ar-IQ" sz="2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r>
              <a:rPr kumimoji="0" lang="ar-SA" altLang="ar-IQ" sz="2400" b="0" i="0" u="none" strike="noStrike" cap="none" normalizeH="0" baseline="0" dirty="0">
                <a:ln>
                  <a:noFill/>
                </a:ln>
                <a:solidFill>
                  <a:schemeClr val="tx1"/>
                </a:solidFill>
                <a:effectLst/>
                <a:latin typeface="29LT Bukra Regular"/>
                <a:ea typeface="Times New Roman" panose="02020603050405020304" pitchFamily="18" charset="0"/>
                <a:cs typeface="Arial" panose="020B0604020202020204" pitchFamily="34" charset="0"/>
              </a:rPr>
              <a:t>يقوم الطالب برفع ملف او صورة للمحاضرة ويقوم المساعد الذكي بعمل اسئلة شاملة ويختبر الطالب وبعد تسليم الاختبار يقوم المساعد الذكي بتصحيح الاختبار مع تقديم ملاحظات وايضا تقييم مستوى اجابة الطالب</a:t>
            </a:r>
            <a:endParaRPr kumimoji="0" lang="en-US" altLang="ar-IQ" sz="2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514350" algn="l"/>
              </a:tabLst>
            </a:pPr>
            <a:r>
              <a:rPr kumimoji="0" lang="ar-SA" altLang="ar-IQ" sz="2400" b="0" i="0" u="none" strike="noStrike" cap="none" normalizeH="0" baseline="0" dirty="0">
                <a:ln>
                  <a:noFill/>
                </a:ln>
                <a:solidFill>
                  <a:schemeClr val="tx1"/>
                </a:solidFill>
                <a:effectLst/>
                <a:latin typeface="29LT Bukra Bold Italic"/>
                <a:ea typeface="Times New Roman" panose="02020603050405020304" pitchFamily="18" charset="0"/>
                <a:cs typeface="Arial" panose="020B0604020202020204" pitchFamily="34" charset="0"/>
              </a:rPr>
              <a:t>1.رفع الملف:</a:t>
            </a:r>
            <a:r>
              <a:rPr kumimoji="0" lang="ar-SA" altLang="ar-IQ" sz="2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ar-SA" altLang="ar-IQ" sz="2400" b="0" i="0" u="none" strike="noStrike" cap="none" normalizeH="0" baseline="0" dirty="0">
                <a:ln>
                  <a:noFill/>
                </a:ln>
                <a:solidFill>
                  <a:schemeClr val="tx1"/>
                </a:solidFill>
                <a:effectLst/>
                <a:latin typeface="29LT Bukra Regular"/>
                <a:ea typeface="Times New Roman" panose="02020603050405020304" pitchFamily="18" charset="0"/>
                <a:cs typeface="Arial" panose="020B0604020202020204" pitchFamily="34" charset="0"/>
              </a:rPr>
              <a:t>البداية الذكية يرفع الطالب ملف المحتوى ليتم توليد اختبار تعليمي مخصص تلقائيًا اعتمادًا على المادة</a:t>
            </a:r>
            <a:r>
              <a:rPr kumimoji="0" lang="en-US" altLang="ar-IQ" sz="2400" b="0" i="0" u="none" strike="noStrike" cap="none" normalizeH="0" baseline="0" dirty="0">
                <a:ln>
                  <a:noFill/>
                </a:ln>
                <a:solidFill>
                  <a:schemeClr val="tx1"/>
                </a:solidFill>
                <a:effectLst/>
                <a:latin typeface="29LT Bukra Regular"/>
                <a:ea typeface="Times New Roman" panose="02020603050405020304" pitchFamily="18" charset="0"/>
                <a:cs typeface="Arial" panose="020B0604020202020204" pitchFamily="34" charset="0"/>
              </a:rPr>
              <a:t>.</a:t>
            </a:r>
            <a:endParaRPr kumimoji="0" lang="en-US" altLang="ar-IQ" sz="2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514350" algn="l"/>
              </a:tabLst>
            </a:pPr>
            <a:r>
              <a:rPr kumimoji="0" lang="ar-SA" altLang="ar-IQ" sz="2400" b="0" i="0" u="none" strike="noStrike" cap="none" normalizeH="0" baseline="0" dirty="0">
                <a:ln>
                  <a:noFill/>
                </a:ln>
                <a:solidFill>
                  <a:schemeClr val="tx1"/>
                </a:solidFill>
                <a:effectLst/>
                <a:latin typeface="29LT Bukra Bold Italic"/>
                <a:ea typeface="Times New Roman" panose="02020603050405020304" pitchFamily="18" charset="0"/>
                <a:cs typeface="Arial" panose="020B0604020202020204" pitchFamily="34" charset="0"/>
              </a:rPr>
              <a:t>2.الاسئلة والتقييم:</a:t>
            </a:r>
            <a:r>
              <a:rPr kumimoji="0" lang="ar-SA" altLang="ar-IQ" sz="2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ar-SA" altLang="ar-IQ" sz="2400" b="0" i="0" u="none" strike="noStrike" cap="none" normalizeH="0" baseline="0" dirty="0">
                <a:ln>
                  <a:noFill/>
                </a:ln>
                <a:solidFill>
                  <a:schemeClr val="tx1"/>
                </a:solidFill>
                <a:effectLst/>
                <a:latin typeface="29LT Bukra Regular"/>
                <a:ea typeface="Times New Roman" panose="02020603050405020304" pitchFamily="18" charset="0"/>
                <a:cs typeface="Arial" panose="020B0604020202020204" pitchFamily="34" charset="0"/>
              </a:rPr>
              <a:t>يظهر الامتحان بأسئلته المصممة بدقة من الذكاء الاصطناعي، ويستطيع الطالب الإجابة</a:t>
            </a:r>
            <a:r>
              <a:rPr kumimoji="0" lang="ar-SA" altLang="ar-IQ" sz="2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r>
              <a:rPr kumimoji="0" lang="en-US" altLang="ar-IQ" sz="2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t>
            </a:r>
          </a:p>
          <a:p>
            <a:pPr marL="0" marR="0" lvl="0" indent="0" algn="just" defTabSz="914400" rtl="1" eaLnBrk="0" fontAlgn="base" latinLnBrk="0" hangingPunct="0">
              <a:lnSpc>
                <a:spcPct val="100000"/>
              </a:lnSpc>
              <a:spcBef>
                <a:spcPct val="0"/>
              </a:spcBef>
              <a:spcAft>
                <a:spcPct val="0"/>
              </a:spcAft>
              <a:buClrTx/>
              <a:buSzTx/>
              <a:buFontTx/>
              <a:buNone/>
              <a:tabLst>
                <a:tab pos="514350" algn="l"/>
              </a:tabLst>
            </a:pPr>
            <a:r>
              <a:rPr kumimoji="0" lang="ar-SA" altLang="ar-IQ" sz="2400" b="0" i="0" u="none" strike="noStrike" cap="none" normalizeH="0" baseline="0" dirty="0">
                <a:ln>
                  <a:noFill/>
                </a:ln>
                <a:solidFill>
                  <a:schemeClr val="tx1"/>
                </a:solidFill>
                <a:effectLst/>
                <a:latin typeface="29LT Bukra Bold Italic"/>
                <a:ea typeface="Times New Roman" panose="02020603050405020304" pitchFamily="18" charset="0"/>
                <a:cs typeface="Arial" panose="020B0604020202020204" pitchFamily="34" charset="0"/>
              </a:rPr>
              <a:t>3.نتيجة الاختبار:</a:t>
            </a:r>
            <a:r>
              <a:rPr kumimoji="0" lang="ar-SA" altLang="ar-IQ" sz="2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ar-SA" altLang="ar-IQ" sz="2400" b="0" i="0" u="none" strike="noStrike" cap="none" normalizeH="0" baseline="0" dirty="0">
                <a:ln>
                  <a:noFill/>
                </a:ln>
                <a:solidFill>
                  <a:schemeClr val="tx1"/>
                </a:solidFill>
                <a:effectLst/>
                <a:latin typeface="29LT Bukra Regular"/>
                <a:ea typeface="Times New Roman" panose="02020603050405020304" pitchFamily="18" charset="0"/>
                <a:cs typeface="Arial" panose="020B0604020202020204" pitchFamily="34" charset="0"/>
              </a:rPr>
              <a:t>يتم عرض النتيجة فورًا مع تحليل للإجابات وملاحظات تعليمية مخصصة تساعد الطالب على تقوية نقاط ضعفه</a:t>
            </a:r>
            <a:r>
              <a:rPr kumimoji="0" lang="en-US" altLang="ar-IQ" sz="2400" b="0" i="0" u="none" strike="noStrike" cap="none" normalizeH="0" baseline="0" dirty="0">
                <a:ln>
                  <a:noFill/>
                </a:ln>
                <a:solidFill>
                  <a:schemeClr val="tx1"/>
                </a:solidFill>
                <a:effectLst/>
                <a:latin typeface="29LT Bukra Regular"/>
                <a:ea typeface="Times New Roman" panose="02020603050405020304" pitchFamily="18" charset="0"/>
                <a:cs typeface="Arial" panose="020B0604020202020204" pitchFamily="34" charset="0"/>
              </a:rPr>
              <a:t>.</a:t>
            </a:r>
            <a:endParaRPr kumimoji="0" lang="en-US" altLang="ar-IQ" sz="2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14350" algn="l"/>
              </a:tabLst>
            </a:pPr>
            <a:endParaRPr kumimoji="0" lang="en-US" altLang="ar-IQ" sz="24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251490917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600</TotalTime>
  <Words>563</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29LT Bukra Bold Italic</vt:lpstr>
      <vt:lpstr>29LT Bukra Regular</vt:lpstr>
      <vt:lpstr>Arial</vt:lpstr>
      <vt:lpstr>Calibri</vt:lpstr>
      <vt:lpstr>Cambria</vt:lpstr>
      <vt:lpstr>Century Gothic</vt:lpstr>
      <vt:lpstr>Symbol</vt:lpstr>
      <vt:lpstr>Times New Roman</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dc:creator>
  <cp:lastModifiedBy>Ahmed</cp:lastModifiedBy>
  <cp:revision>37</cp:revision>
  <dcterms:created xsi:type="dcterms:W3CDTF">2025-02-10T14:06:40Z</dcterms:created>
  <dcterms:modified xsi:type="dcterms:W3CDTF">2025-11-16T09:18:17Z</dcterms:modified>
</cp:coreProperties>
</file>