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59" r:id="rId5"/>
    <p:sldId id="260" r:id="rId6"/>
    <p:sldId id="261"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0000"/>
    <a:srgbClr val="007434"/>
    <a:srgbClr val="00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1E972-647A-99E9-05EC-B75C9C3815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8819D8-4458-7605-0194-28F1C077D4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3E11BD-B869-54C5-89C4-D1CF16408BA8}"/>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5" name="Footer Placeholder 4">
            <a:extLst>
              <a:ext uri="{FF2B5EF4-FFF2-40B4-BE49-F238E27FC236}">
                <a16:creationId xmlns:a16="http://schemas.microsoft.com/office/drawing/2014/main" id="{B1F0C0A7-EDEA-72C3-AA22-9590BF029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B1263-548C-A85C-4928-C5150D12D04B}"/>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364614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0B42-5D6C-1C23-D2FD-B10920F509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D4FA2-39CF-A2D7-0FB0-FF69161AF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B38B6-DDE1-EA8F-EED4-5C84326D6356}"/>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5" name="Footer Placeholder 4">
            <a:extLst>
              <a:ext uri="{FF2B5EF4-FFF2-40B4-BE49-F238E27FC236}">
                <a16:creationId xmlns:a16="http://schemas.microsoft.com/office/drawing/2014/main" id="{795CFDBE-13A2-683F-E0F0-CAF1728D7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DF54B-7F6C-2D45-6253-142092D642E5}"/>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588337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662F52-96DB-8CA2-E38B-F9E5B30D8E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FE8AFA-FA76-F8E9-A249-FE163A5649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F7C1E-2747-D7E0-1063-0789D92C224D}"/>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5" name="Footer Placeholder 4">
            <a:extLst>
              <a:ext uri="{FF2B5EF4-FFF2-40B4-BE49-F238E27FC236}">
                <a16:creationId xmlns:a16="http://schemas.microsoft.com/office/drawing/2014/main" id="{7F931BDC-D4E4-F87D-85FD-17F73EE49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45710-5A3C-536F-1197-E24F73D017B1}"/>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90483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4A8A-2EE9-122C-A7ED-1528B73841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E1C534-AD16-E4DA-DABF-0407FCC2A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1D586-E42A-D2CE-835F-76EAC4B45A05}"/>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5" name="Footer Placeholder 4">
            <a:extLst>
              <a:ext uri="{FF2B5EF4-FFF2-40B4-BE49-F238E27FC236}">
                <a16:creationId xmlns:a16="http://schemas.microsoft.com/office/drawing/2014/main" id="{9687FAC1-A382-7D06-4E7D-D3E97997F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BEF04-3F58-B728-9EAA-2F3D8D69862D}"/>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162837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423C-346B-A272-E762-EFA2F65095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044FB1-5AC8-34F5-3EF9-C7A420CF8E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1E5D8-161D-52FD-DEB4-438A1C13C9F4}"/>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5" name="Footer Placeholder 4">
            <a:extLst>
              <a:ext uri="{FF2B5EF4-FFF2-40B4-BE49-F238E27FC236}">
                <a16:creationId xmlns:a16="http://schemas.microsoft.com/office/drawing/2014/main" id="{CC5C9ACA-EE6C-0424-46D2-D02DD15FA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3E4DE-ABCB-A67E-00E7-AC100AAAC4BE}"/>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95033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79A9-CCA9-B7C2-B70E-3318595ACF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E8628A-BB67-C596-452E-2668E4B718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6B8243-2FF8-761E-454A-1CB23393A7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06BBCA-7738-8FEA-0B6B-61904C4743DF}"/>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6" name="Footer Placeholder 5">
            <a:extLst>
              <a:ext uri="{FF2B5EF4-FFF2-40B4-BE49-F238E27FC236}">
                <a16:creationId xmlns:a16="http://schemas.microsoft.com/office/drawing/2014/main" id="{3020AAAA-2C1F-BD65-EA1E-86FD4EFEB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33C45D-2D88-A551-E957-EC2DD33F611C}"/>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3254826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E253-4941-6F35-1F4E-641F6F75BD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36B09-26F3-E56D-77CD-417FF35CD4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07E32-94E6-F386-E86B-BC4883130E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72915-0796-9D59-4921-BD00E3405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C06241-751B-8D29-AE2A-E717373A03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A1CA54-C1B6-E434-EB53-1238AE016830}"/>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8" name="Footer Placeholder 7">
            <a:extLst>
              <a:ext uri="{FF2B5EF4-FFF2-40B4-BE49-F238E27FC236}">
                <a16:creationId xmlns:a16="http://schemas.microsoft.com/office/drawing/2014/main" id="{173E474B-5816-0CA8-895D-B46CE7C6B8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35E5F0-88EE-6196-F432-28B3BFB84E18}"/>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208624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8F7C-765B-DB21-FEF6-4DBA67E303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16E771-5B28-2351-3D30-8E33273D1F09}"/>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4" name="Footer Placeholder 3">
            <a:extLst>
              <a:ext uri="{FF2B5EF4-FFF2-40B4-BE49-F238E27FC236}">
                <a16:creationId xmlns:a16="http://schemas.microsoft.com/office/drawing/2014/main" id="{E56A2D3E-9F9D-B96C-F985-B29F8D9440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20833E-1F6A-5ED5-2768-68B655914DA9}"/>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321714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35189D-9442-4449-3563-CADD3C937082}"/>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3" name="Footer Placeholder 2">
            <a:extLst>
              <a:ext uri="{FF2B5EF4-FFF2-40B4-BE49-F238E27FC236}">
                <a16:creationId xmlns:a16="http://schemas.microsoft.com/office/drawing/2014/main" id="{6C4DFABA-39CB-1249-07EF-92DD364853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071C9C-0BC2-FFE0-8A09-3358828E468E}"/>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69584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C73F-6BD0-16CB-6215-84EBCBACB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1E43F-C697-7B85-3297-F4517D182D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584511-9A1D-77A0-D6F8-0FE1043FB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9B37A-0D2C-0A99-ADB0-728BFDBBCD24}"/>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6" name="Footer Placeholder 5">
            <a:extLst>
              <a:ext uri="{FF2B5EF4-FFF2-40B4-BE49-F238E27FC236}">
                <a16:creationId xmlns:a16="http://schemas.microsoft.com/office/drawing/2014/main" id="{6DC4B512-0CB6-2AD3-1FB6-639F2DE8A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1D800-57A9-989E-1BE4-7F427C05AAD9}"/>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378562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CC5F1-F6CA-72FE-F269-86D4EBDF9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9E3477-CFF4-E846-3414-02E6E6C822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DAC6-4B7C-43A9-641D-9032B93F3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CE6943-67DA-D365-7861-529B5D006899}"/>
              </a:ext>
            </a:extLst>
          </p:cNvPr>
          <p:cNvSpPr>
            <a:spLocks noGrp="1"/>
          </p:cNvSpPr>
          <p:nvPr>
            <p:ph type="dt" sz="half" idx="10"/>
          </p:nvPr>
        </p:nvSpPr>
        <p:spPr/>
        <p:txBody>
          <a:bodyPr/>
          <a:lstStyle/>
          <a:p>
            <a:fld id="{43CF0DBE-1DB8-49F1-B51B-B92140F08A0C}" type="datetimeFigureOut">
              <a:rPr lang="en-US" smtClean="0"/>
              <a:t>11/17/2025</a:t>
            </a:fld>
            <a:endParaRPr lang="en-US"/>
          </a:p>
        </p:txBody>
      </p:sp>
      <p:sp>
        <p:nvSpPr>
          <p:cNvPr id="6" name="Footer Placeholder 5">
            <a:extLst>
              <a:ext uri="{FF2B5EF4-FFF2-40B4-BE49-F238E27FC236}">
                <a16:creationId xmlns:a16="http://schemas.microsoft.com/office/drawing/2014/main" id="{E2631456-81A4-51C4-B4D4-9730D1815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A7CA4E-59FC-CD69-3FBF-824C0827BA13}"/>
              </a:ext>
            </a:extLst>
          </p:cNvPr>
          <p:cNvSpPr>
            <a:spLocks noGrp="1"/>
          </p:cNvSpPr>
          <p:nvPr>
            <p:ph type="sldNum" sz="quarter" idx="12"/>
          </p:nvPr>
        </p:nvSpPr>
        <p:spPr/>
        <p:txBody>
          <a:bodyPr/>
          <a:lstStyle/>
          <a:p>
            <a:fld id="{FCFB0DBF-C41F-4D1E-BFA0-AC1028327208}" type="slidenum">
              <a:rPr lang="en-US" smtClean="0"/>
              <a:t>‹#›</a:t>
            </a:fld>
            <a:endParaRPr lang="en-US"/>
          </a:p>
        </p:txBody>
      </p:sp>
    </p:spTree>
    <p:extLst>
      <p:ext uri="{BB962C8B-B14F-4D97-AF65-F5344CB8AC3E}">
        <p14:creationId xmlns:p14="http://schemas.microsoft.com/office/powerpoint/2010/main" val="404066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29F25-0444-7855-800A-095B223EBD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33831-7960-B37D-5617-45ADFD7E37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6F8E8-35DF-14E5-1C6E-FE18028C59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F0DBE-1DB8-49F1-B51B-B92140F08A0C}" type="datetimeFigureOut">
              <a:rPr lang="en-US" smtClean="0"/>
              <a:t>11/17/2025</a:t>
            </a:fld>
            <a:endParaRPr lang="en-US"/>
          </a:p>
        </p:txBody>
      </p:sp>
      <p:sp>
        <p:nvSpPr>
          <p:cNvPr id="5" name="Footer Placeholder 4">
            <a:extLst>
              <a:ext uri="{FF2B5EF4-FFF2-40B4-BE49-F238E27FC236}">
                <a16:creationId xmlns:a16="http://schemas.microsoft.com/office/drawing/2014/main" id="{60159462-68FF-47FA-2F8D-2EEEBE3A9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98F51A-55E1-2E7E-7DFF-335542694A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B0DBF-C41F-4D1E-BFA0-AC1028327208}" type="slidenum">
              <a:rPr lang="en-US" smtClean="0"/>
              <a:t>‹#›</a:t>
            </a:fld>
            <a:endParaRPr lang="en-US"/>
          </a:p>
        </p:txBody>
      </p:sp>
    </p:spTree>
    <p:extLst>
      <p:ext uri="{BB962C8B-B14F-4D97-AF65-F5344CB8AC3E}">
        <p14:creationId xmlns:p14="http://schemas.microsoft.com/office/powerpoint/2010/main" val="729157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EF8F-DB4F-0769-52D7-E58C793879D9}"/>
              </a:ext>
            </a:extLst>
          </p:cNvPr>
          <p:cNvSpPr>
            <a:spLocks noGrp="1"/>
          </p:cNvSpPr>
          <p:nvPr>
            <p:ph type="ctrTitle"/>
          </p:nvPr>
        </p:nvSpPr>
        <p:spPr>
          <a:xfrm>
            <a:off x="1624519" y="294482"/>
            <a:ext cx="9144000" cy="2633148"/>
          </a:xfrm>
        </p:spPr>
        <p:txBody>
          <a:bodyPr>
            <a:normAutofit/>
          </a:bodyPr>
          <a:lstStyle/>
          <a:p>
            <a:pPr marL="0" marR="0" rtl="1">
              <a:lnSpc>
                <a:spcPct val="115000"/>
              </a:lnSpc>
              <a:spcAft>
                <a:spcPts val="1000"/>
              </a:spcAft>
            </a:pPr>
            <a:r>
              <a:rPr lang="ar-SA" sz="4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الزراعة المائية مع احوا</a:t>
            </a:r>
            <a:r>
              <a:rPr lang="ar-SA" sz="40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ض تربية الاسماك</a:t>
            </a:r>
            <a:r>
              <a:rPr lang="en-US" sz="4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a:solidFill>
                  <a:srgbClr val="2D14AC"/>
                </a:solidFill>
                <a:latin typeface="Times New Roman" panose="02020603050405020304" pitchFamily="18" charset="0"/>
              </a:rPr>
              <a:t>Hydroponic Plants with Fish Tanks</a:t>
            </a:r>
          </a:p>
        </p:txBody>
      </p:sp>
      <p:sp>
        <p:nvSpPr>
          <p:cNvPr id="3" name="Subtitle 2">
            <a:extLst>
              <a:ext uri="{FF2B5EF4-FFF2-40B4-BE49-F238E27FC236}">
                <a16:creationId xmlns:a16="http://schemas.microsoft.com/office/drawing/2014/main" id="{62E5CEE6-5515-C1D3-5EC6-6597F4B620B0}"/>
              </a:ext>
            </a:extLst>
          </p:cNvPr>
          <p:cNvSpPr>
            <a:spLocks noGrp="1"/>
          </p:cNvSpPr>
          <p:nvPr>
            <p:ph type="subTitle" idx="1"/>
          </p:nvPr>
        </p:nvSpPr>
        <p:spPr>
          <a:xfrm>
            <a:off x="2071991" y="3428999"/>
            <a:ext cx="7979863" cy="2633147"/>
          </a:xfrm>
        </p:spPr>
        <p:txBody>
          <a:bodyPr>
            <a:normAutofit fontScale="55000" lnSpcReduction="20000"/>
          </a:bodyPr>
          <a:lstStyle/>
          <a:p>
            <a:r>
              <a:rPr lang="ar-SA" sz="6700" b="1" dirty="0"/>
              <a:t>حسين نعيم حسين وعلي عبد الزهرة ناجي</a:t>
            </a:r>
          </a:p>
          <a:p>
            <a:r>
              <a:rPr lang="ar-SA" sz="5100" b="1" dirty="0">
                <a:solidFill>
                  <a:srgbClr val="00CC00"/>
                </a:solidFill>
              </a:rPr>
              <a:t>المرحلة الرابعة / قسم الفيزياء/ كلية العلوم </a:t>
            </a:r>
          </a:p>
          <a:p>
            <a:r>
              <a:rPr lang="ar-SA" sz="5900" b="1" dirty="0"/>
              <a:t>أشراف </a:t>
            </a:r>
          </a:p>
          <a:p>
            <a:endParaRPr lang="ar-SA" sz="3200" b="1" dirty="0">
              <a:solidFill>
                <a:srgbClr val="0000FF"/>
              </a:solidFill>
            </a:endParaRPr>
          </a:p>
          <a:p>
            <a:r>
              <a:rPr lang="ar-SA" sz="11100" b="1" dirty="0">
                <a:solidFill>
                  <a:srgbClr val="860000"/>
                </a:solidFill>
              </a:rPr>
              <a:t>أ.م. د. أنسام جميل طالب </a:t>
            </a:r>
            <a:endParaRPr lang="en-US" sz="11100" b="1" dirty="0">
              <a:solidFill>
                <a:srgbClr val="860000"/>
              </a:solidFill>
            </a:endParaRPr>
          </a:p>
        </p:txBody>
      </p:sp>
      <p:pic>
        <p:nvPicPr>
          <p:cNvPr id="5" name="Picture 4">
            <a:extLst>
              <a:ext uri="{FF2B5EF4-FFF2-40B4-BE49-F238E27FC236}">
                <a16:creationId xmlns:a16="http://schemas.microsoft.com/office/drawing/2014/main" id="{2FDC43BF-DA26-1186-4213-E399A6B2CE28}"/>
              </a:ext>
            </a:extLst>
          </p:cNvPr>
          <p:cNvPicPr>
            <a:picLocks noChangeAspect="1"/>
          </p:cNvPicPr>
          <p:nvPr/>
        </p:nvPicPr>
        <p:blipFill>
          <a:blip r:embed="rId2"/>
          <a:stretch>
            <a:fillRect/>
          </a:stretch>
        </p:blipFill>
        <p:spPr>
          <a:xfrm>
            <a:off x="492999" y="294482"/>
            <a:ext cx="2096434" cy="2069339"/>
          </a:xfrm>
          <a:prstGeom prst="rect">
            <a:avLst/>
          </a:prstGeom>
        </p:spPr>
      </p:pic>
      <p:pic>
        <p:nvPicPr>
          <p:cNvPr id="7" name="Picture 6">
            <a:extLst>
              <a:ext uri="{FF2B5EF4-FFF2-40B4-BE49-F238E27FC236}">
                <a16:creationId xmlns:a16="http://schemas.microsoft.com/office/drawing/2014/main" id="{BBCDE821-9EDF-34D6-6B95-A37FB96E8656}"/>
              </a:ext>
            </a:extLst>
          </p:cNvPr>
          <p:cNvPicPr>
            <a:picLocks noChangeAspect="1"/>
          </p:cNvPicPr>
          <p:nvPr/>
        </p:nvPicPr>
        <p:blipFill>
          <a:blip r:embed="rId3"/>
          <a:stretch>
            <a:fillRect/>
          </a:stretch>
        </p:blipFill>
        <p:spPr>
          <a:xfrm>
            <a:off x="9740568" y="294482"/>
            <a:ext cx="2055902" cy="2069339"/>
          </a:xfrm>
          <a:prstGeom prst="rect">
            <a:avLst/>
          </a:prstGeom>
        </p:spPr>
      </p:pic>
    </p:spTree>
    <p:extLst>
      <p:ext uri="{BB962C8B-B14F-4D97-AF65-F5344CB8AC3E}">
        <p14:creationId xmlns:p14="http://schemas.microsoft.com/office/powerpoint/2010/main" val="2967597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23D4-D3D9-B40C-A68E-3E4B721D3788}"/>
              </a:ext>
            </a:extLst>
          </p:cNvPr>
          <p:cNvSpPr>
            <a:spLocks noGrp="1"/>
          </p:cNvSpPr>
          <p:nvPr>
            <p:ph type="title"/>
          </p:nvPr>
        </p:nvSpPr>
        <p:spPr>
          <a:xfrm>
            <a:off x="838200" y="133586"/>
            <a:ext cx="10515600" cy="578229"/>
          </a:xfrm>
        </p:spPr>
        <p:txBody>
          <a:bodyPr>
            <a:normAutofit fontScale="90000"/>
          </a:bodyPr>
          <a:lstStyle/>
          <a:p>
            <a:pPr algn="ctr"/>
            <a:r>
              <a:rPr lang="ar-SA" b="1" dirty="0">
                <a:solidFill>
                  <a:srgbClr val="860000"/>
                </a:solidFill>
              </a:rPr>
              <a:t>المشكلة</a:t>
            </a:r>
            <a:endParaRPr lang="en-US" b="1" dirty="0">
              <a:solidFill>
                <a:srgbClr val="860000"/>
              </a:solidFill>
            </a:endParaRPr>
          </a:p>
        </p:txBody>
      </p:sp>
      <p:sp>
        <p:nvSpPr>
          <p:cNvPr id="3" name="Content Placeholder 2">
            <a:extLst>
              <a:ext uri="{FF2B5EF4-FFF2-40B4-BE49-F238E27FC236}">
                <a16:creationId xmlns:a16="http://schemas.microsoft.com/office/drawing/2014/main" id="{30DBDFDE-72DA-46B4-7964-76321B0EBE76}"/>
              </a:ext>
            </a:extLst>
          </p:cNvPr>
          <p:cNvSpPr>
            <a:spLocks noGrp="1"/>
          </p:cNvSpPr>
          <p:nvPr>
            <p:ph idx="1"/>
          </p:nvPr>
        </p:nvSpPr>
        <p:spPr>
          <a:xfrm>
            <a:off x="642025" y="544749"/>
            <a:ext cx="11284085" cy="5632214"/>
          </a:xfrm>
        </p:spPr>
        <p:txBody>
          <a:bodyPr>
            <a:normAutofit/>
          </a:bodyPr>
          <a:lstStyle/>
          <a:p>
            <a:pPr marL="0" indent="0" algn="r" rtl="1">
              <a:lnSpc>
                <a:spcPct val="150000"/>
              </a:lnSpc>
              <a:buNone/>
            </a:pPr>
            <a:r>
              <a:rPr lang="ar-SA" b="1" dirty="0">
                <a:solidFill>
                  <a:srgbClr val="FF0000"/>
                </a:solidFill>
              </a:rPr>
              <a:t>المشكلة</a:t>
            </a:r>
            <a:r>
              <a:rPr lang="ar-SA" b="1" dirty="0">
                <a:solidFill>
                  <a:srgbClr val="0000FF"/>
                </a:solidFill>
              </a:rPr>
              <a:t>: نقص في الثروة النباتية والحيوانية والاعتماد على الاستيراد</a:t>
            </a:r>
          </a:p>
        </p:txBody>
      </p:sp>
      <p:sp>
        <p:nvSpPr>
          <p:cNvPr id="7" name="TextBox 6">
            <a:extLst>
              <a:ext uri="{FF2B5EF4-FFF2-40B4-BE49-F238E27FC236}">
                <a16:creationId xmlns:a16="http://schemas.microsoft.com/office/drawing/2014/main" id="{4F5B26EC-68CC-5042-E718-7211DA04D9FC}"/>
              </a:ext>
            </a:extLst>
          </p:cNvPr>
          <p:cNvSpPr txBox="1"/>
          <p:nvPr/>
        </p:nvSpPr>
        <p:spPr>
          <a:xfrm>
            <a:off x="499353" y="1252902"/>
            <a:ext cx="11371634" cy="4524315"/>
          </a:xfrm>
          <a:prstGeom prst="rect">
            <a:avLst/>
          </a:prstGeom>
          <a:noFill/>
        </p:spPr>
        <p:txBody>
          <a:bodyPr wrap="square">
            <a:spAutoFit/>
          </a:bodyPr>
          <a:lstStyle/>
          <a:p>
            <a:pPr algn="just" rtl="1"/>
            <a:r>
              <a:rPr lang="ar-SA" sz="2400" dirty="0">
                <a:cs typeface="+mj-cs"/>
              </a:rPr>
              <a:t>يعاني العراق من نقص في الثروة الحيوانية والنباتية بسبب عوامل متعددة أبرزها الجفاف وتغيّر المناخ</a:t>
            </a:r>
            <a:r>
              <a:rPr lang="ar-SA" sz="2400" b="0" i="0" dirty="0">
                <a:solidFill>
                  <a:srgbClr val="0A0A0A"/>
                </a:solidFill>
                <a:effectLst/>
                <a:latin typeface="Google Sans"/>
                <a:cs typeface="+mj-cs"/>
              </a:rPr>
              <a:t>، مما أثر على المراعي الطبيعية وتوفر المياه. تشمل العوامل الأخرى ضعف الخدمات الصحية والبيطرية، وغياب الخطط العلمية لتربية الماشية، وارتفاع تكاليف الأعلاف، بالإضافة إلى مشاكل بيئية كالتصحر، وتدهور جودة الأراضي الزراعية بسبب الملوحة والصرف الصحي.</a:t>
            </a:r>
          </a:p>
          <a:p>
            <a:pPr algn="just" rtl="1"/>
            <a:endParaRPr lang="ar-SA" sz="2400" dirty="0">
              <a:solidFill>
                <a:srgbClr val="0A0A0A"/>
              </a:solidFill>
              <a:latin typeface="Google Sans"/>
              <a:cs typeface="+mj-cs"/>
            </a:endParaRPr>
          </a:p>
          <a:p>
            <a:pPr algn="just" rtl="1"/>
            <a:endParaRPr lang="ar-SA" sz="2400" b="0" i="0" dirty="0">
              <a:solidFill>
                <a:srgbClr val="0A0A0A"/>
              </a:solidFill>
              <a:effectLst/>
              <a:latin typeface="Google Sans"/>
              <a:cs typeface="+mj-cs"/>
            </a:endParaRPr>
          </a:p>
          <a:p>
            <a:pPr algn="just" rtl="1"/>
            <a:endParaRPr lang="ar-SA" sz="2400" dirty="0">
              <a:solidFill>
                <a:srgbClr val="0A0A0A"/>
              </a:solidFill>
              <a:latin typeface="Google Sans"/>
              <a:cs typeface="+mj-cs"/>
            </a:endParaRPr>
          </a:p>
          <a:p>
            <a:pPr algn="just" rtl="1"/>
            <a:endParaRPr lang="ar-SA" sz="2400" b="0" i="0" dirty="0">
              <a:solidFill>
                <a:srgbClr val="0A0A0A"/>
              </a:solidFill>
              <a:effectLst/>
              <a:latin typeface="Google Sans"/>
              <a:cs typeface="+mj-cs"/>
            </a:endParaRPr>
          </a:p>
          <a:p>
            <a:pPr algn="just" rtl="1"/>
            <a:endParaRPr lang="ar-SA" sz="2400" dirty="0">
              <a:solidFill>
                <a:srgbClr val="0A0A0A"/>
              </a:solidFill>
              <a:latin typeface="Google Sans"/>
              <a:cs typeface="+mj-cs"/>
            </a:endParaRPr>
          </a:p>
          <a:p>
            <a:pPr algn="just" rtl="1"/>
            <a:endParaRPr lang="ar-SA" sz="2400" b="0" i="0" dirty="0">
              <a:solidFill>
                <a:srgbClr val="0A0A0A"/>
              </a:solidFill>
              <a:effectLst/>
              <a:latin typeface="Google Sans"/>
              <a:cs typeface="+mj-cs"/>
            </a:endParaRPr>
          </a:p>
          <a:p>
            <a:pPr algn="just" rtl="1"/>
            <a:endParaRPr lang="ar-SA" sz="2400" b="0" i="0" dirty="0">
              <a:solidFill>
                <a:srgbClr val="0A0A0A"/>
              </a:solidFill>
              <a:effectLst/>
              <a:latin typeface="Google Sans"/>
              <a:cs typeface="+mj-cs"/>
            </a:endParaRPr>
          </a:p>
          <a:p>
            <a:pPr algn="just" rtl="1"/>
            <a:endParaRPr lang="en-US" sz="2400" dirty="0">
              <a:cs typeface="+mj-cs"/>
            </a:endParaRPr>
          </a:p>
        </p:txBody>
      </p:sp>
      <p:sp>
        <p:nvSpPr>
          <p:cNvPr id="8" name="Rectangle 1">
            <a:extLst>
              <a:ext uri="{FF2B5EF4-FFF2-40B4-BE49-F238E27FC236}">
                <a16:creationId xmlns:a16="http://schemas.microsoft.com/office/drawing/2014/main" id="{2E20BF0B-78B4-23C2-D294-DD42630E6C04}"/>
              </a:ext>
            </a:extLst>
          </p:cNvPr>
          <p:cNvSpPr>
            <a:spLocks noChangeArrowheads="1"/>
          </p:cNvSpPr>
          <p:nvPr/>
        </p:nvSpPr>
        <p:spPr bwMode="auto">
          <a:xfrm>
            <a:off x="1093527" y="2961799"/>
            <a:ext cx="10599120" cy="15772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126960" numCol="1" anchor="ctr" anchorCtr="0" compatLnSpc="1">
            <a:prstTxWarp prst="textNoShape">
              <a:avLst/>
            </a:prstTxWarp>
            <a:spAutoFit/>
          </a:bodyPr>
          <a:lstStyle/>
          <a:p>
            <a:pPr algn="r" rtl="1" eaLnBrk="0" fontAlgn="base" hangingPunct="0">
              <a:spcBef>
                <a:spcPct val="0"/>
              </a:spcBef>
              <a:spcAft>
                <a:spcPct val="0"/>
              </a:spcAft>
            </a:pPr>
            <a:r>
              <a:rPr lang="ar-SA" altLang="en-US" sz="2400" b="1" dirty="0">
                <a:solidFill>
                  <a:srgbClr val="860000"/>
                </a:solidFill>
                <a:latin typeface="Google Sans"/>
                <a:cs typeface="+mj-cs"/>
              </a:rPr>
              <a:t>الثروة الحيوانية</a:t>
            </a:r>
            <a:endParaRPr lang="en-US" altLang="en-US" sz="2400" b="1" dirty="0">
              <a:solidFill>
                <a:srgbClr val="860000"/>
              </a:solidFill>
              <a:latin typeface="Google Sans"/>
              <a:cs typeface="+mj-cs"/>
            </a:endParaRP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sz="2400" b="1" i="0" u="none" strike="noStrike" cap="none" normalizeH="0" baseline="0" dirty="0">
                <a:ln>
                  <a:noFill/>
                </a:ln>
                <a:solidFill>
                  <a:srgbClr val="0A0A0A"/>
                </a:solidFill>
                <a:effectLst/>
                <a:latin typeface="Google Sans"/>
                <a:cs typeface="+mj-cs"/>
              </a:rPr>
              <a:t>الجفاف وتناقص المياه</a:t>
            </a:r>
            <a:r>
              <a:rPr kumimoji="0" lang="en-US" altLang="en-US" sz="2400" b="1" i="0" u="none" strike="noStrike" cap="none" normalizeH="0" baseline="0" dirty="0">
                <a:ln>
                  <a:noFill/>
                </a:ln>
                <a:solidFill>
                  <a:srgbClr val="0A0A0A"/>
                </a:solidFill>
                <a:effectLst/>
                <a:latin typeface="Google Sans"/>
                <a:cs typeface="+mj-cs"/>
              </a:rPr>
              <a:t>:</a:t>
            </a:r>
            <a:r>
              <a:rPr kumimoji="0" lang="en-US" altLang="en-US" sz="2400" b="0" i="0" u="none" strike="noStrike" cap="none" normalizeH="0" baseline="0" dirty="0">
                <a:ln>
                  <a:noFill/>
                </a:ln>
                <a:solidFill>
                  <a:srgbClr val="0A0A0A"/>
                </a:solidFill>
                <a:effectLst/>
                <a:latin typeface="Google Sans"/>
                <a:cs typeface="+mj-cs"/>
              </a:rPr>
              <a:t> </a:t>
            </a:r>
            <a:r>
              <a:rPr kumimoji="0" lang="ar-SA" altLang="en-US" sz="2400" b="0" i="0" u="none" strike="noStrike" cap="none" normalizeH="0" baseline="0" dirty="0">
                <a:ln>
                  <a:noFill/>
                </a:ln>
                <a:solidFill>
                  <a:srgbClr val="0A0A0A"/>
                </a:solidFill>
                <a:effectLst/>
                <a:latin typeface="Google Sans"/>
                <a:cs typeface="+mj-cs"/>
              </a:rPr>
              <a:t>أدى شح المياه في هري دجلة والفرات وتجفيف الأهوار إلى انخفاض أعداد الجاموس </a:t>
            </a:r>
            <a:endParaRPr kumimoji="0" lang="en-US" altLang="en-US" sz="2400" b="0" i="0" u="none" strike="noStrike" cap="none" normalizeH="0" baseline="0" dirty="0">
              <a:ln>
                <a:noFill/>
              </a:ln>
              <a:solidFill>
                <a:srgbClr val="0A0A0A"/>
              </a:solidFill>
              <a:effectLst/>
              <a:latin typeface="Google Sans"/>
              <a:cs typeface="+mj-cs"/>
            </a:endParaRPr>
          </a:p>
          <a:p>
            <a:pPr marL="0" marR="0" lvl="0" indent="0" algn="r" defTabSz="914400" rtl="1" eaLnBrk="0" fontAlgn="base" latinLnBrk="0" hangingPunct="0">
              <a:lnSpc>
                <a:spcPct val="100000"/>
              </a:lnSpc>
              <a:spcBef>
                <a:spcPct val="0"/>
              </a:spcBef>
              <a:spcAft>
                <a:spcPct val="0"/>
              </a:spcAft>
              <a:buClrTx/>
              <a:buSzTx/>
              <a:tabLst/>
            </a:pPr>
            <a:r>
              <a:rPr kumimoji="0" lang="ar-SA" altLang="en-US" sz="2400" b="0" i="0" u="none" strike="noStrike" cap="none" normalizeH="0" baseline="0" dirty="0">
                <a:ln>
                  <a:noFill/>
                </a:ln>
                <a:solidFill>
                  <a:srgbClr val="0A0A0A"/>
                </a:solidFill>
                <a:effectLst/>
                <a:latin typeface="Google Sans"/>
                <a:cs typeface="+mj-cs"/>
              </a:rPr>
              <a:t>بنسبة تفوق النصف وتدهور الثروة السمكية بشكل كبير</a:t>
            </a:r>
            <a:r>
              <a:rPr kumimoji="0" lang="en-US" altLang="en-US" sz="2400" b="0" i="0" u="none" strike="noStrike" cap="none" normalizeH="0" baseline="0" dirty="0">
                <a:ln>
                  <a:noFill/>
                </a:ln>
                <a:solidFill>
                  <a:srgbClr val="0A0A0A"/>
                </a:solidFill>
                <a:effectLst/>
                <a:latin typeface="Google Sans"/>
                <a:cs typeface="+mj-cs"/>
              </a:rPr>
              <a:t>.</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Rectangle 3">
            <a:extLst>
              <a:ext uri="{FF2B5EF4-FFF2-40B4-BE49-F238E27FC236}">
                <a16:creationId xmlns:a16="http://schemas.microsoft.com/office/drawing/2014/main" id="{2A450898-23F9-CFAB-4C41-48BC17501D49}"/>
              </a:ext>
            </a:extLst>
          </p:cNvPr>
          <p:cNvSpPr>
            <a:spLocks noChangeArrowheads="1"/>
          </p:cNvSpPr>
          <p:nvPr/>
        </p:nvSpPr>
        <p:spPr bwMode="auto">
          <a:xfrm>
            <a:off x="0" y="4482589"/>
            <a:ext cx="11838562" cy="19466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a:ln>
                  <a:noFill/>
                </a:ln>
                <a:solidFill>
                  <a:srgbClr val="860000"/>
                </a:solidFill>
                <a:effectLst/>
                <a:latin typeface="Google Sans"/>
                <a:cs typeface="+mj-cs"/>
              </a:rPr>
              <a:t>الثروة النباتية</a:t>
            </a:r>
            <a:endParaRPr kumimoji="0" lang="en-US" altLang="en-US" sz="2400" b="0" i="0" u="none" strike="noStrike" cap="none" normalizeH="0" baseline="0" dirty="0">
              <a:ln>
                <a:noFill/>
              </a:ln>
              <a:solidFill>
                <a:srgbClr val="860000"/>
              </a:solidFill>
              <a:effectLst/>
              <a:cs typeface="+mj-cs"/>
            </a:endParaRPr>
          </a:p>
          <a:p>
            <a:pPr marL="0" marR="0" lvl="0" indent="0" algn="r" defTabSz="914400" rtl="1" eaLnBrk="0" fontAlgn="base" latinLnBrk="0" hangingPunct="0">
              <a:lnSpc>
                <a:spcPct val="100000"/>
              </a:lnSpc>
              <a:spcBef>
                <a:spcPct val="0"/>
              </a:spcBef>
              <a:spcAft>
                <a:spcPct val="0"/>
              </a:spcAft>
              <a:buClrTx/>
              <a:buSzTx/>
              <a:buFontTx/>
              <a:buChar char="•"/>
              <a:tabLst/>
            </a:pPr>
            <a:r>
              <a:rPr lang="ar-SA" altLang="en-US" sz="2400" dirty="0">
                <a:solidFill>
                  <a:srgbClr val="0A0A0A"/>
                </a:solidFill>
                <a:latin typeface="Google Sans"/>
                <a:cs typeface="+mj-cs"/>
              </a:rPr>
              <a:t>نقص المياه</a:t>
            </a:r>
            <a:r>
              <a:rPr lang="en-US" altLang="en-US" sz="2400" dirty="0">
                <a:solidFill>
                  <a:srgbClr val="0A0A0A"/>
                </a:solidFill>
                <a:latin typeface="Google Sans"/>
                <a:cs typeface="+mj-cs"/>
              </a:rPr>
              <a:t>: </a:t>
            </a:r>
            <a:r>
              <a:rPr lang="ar-SA" altLang="en-US" sz="2400" dirty="0">
                <a:solidFill>
                  <a:srgbClr val="0A0A0A"/>
                </a:solidFill>
                <a:latin typeface="Google Sans"/>
                <a:cs typeface="+mj-cs"/>
              </a:rPr>
              <a:t>تعاني الزراعة من شح المياه ونقص إيرادات الأنهار، مما أدى إلى انخفاض المساحات المزروعة</a:t>
            </a:r>
            <a:r>
              <a:rPr lang="en-US" altLang="en-US" sz="2400" dirty="0">
                <a:solidFill>
                  <a:srgbClr val="0A0A0A"/>
                </a:solidFill>
                <a:latin typeface="Google Sans"/>
                <a:cs typeface="+mj-cs"/>
              </a:rPr>
              <a:t>.</a:t>
            </a:r>
          </a:p>
          <a:p>
            <a:pPr algn="r" rtl="1" eaLnBrk="0" fontAlgn="base" hangingPunct="0">
              <a:spcBef>
                <a:spcPct val="0"/>
              </a:spcBef>
              <a:spcAft>
                <a:spcPct val="0"/>
              </a:spcAft>
              <a:buFontTx/>
              <a:buChar char="•"/>
            </a:pPr>
            <a:r>
              <a:rPr lang="ar-SA" altLang="en-US" sz="2400" dirty="0">
                <a:solidFill>
                  <a:srgbClr val="0A0A0A"/>
                </a:solidFill>
                <a:latin typeface="Google Sans"/>
                <a:cs typeface="+mj-cs"/>
              </a:rPr>
              <a:t>تدهور التربة</a:t>
            </a:r>
            <a:r>
              <a:rPr kumimoji="0" lang="en-US" altLang="en-US" sz="1200" b="1" i="0" u="none" strike="noStrike" cap="none" normalizeH="0" baseline="0" dirty="0">
                <a:ln>
                  <a:noFill/>
                </a:ln>
                <a:solidFill>
                  <a:srgbClr val="0A0A0A"/>
                </a:solidFill>
                <a:effectLst/>
                <a:latin typeface="Google Sans"/>
                <a:cs typeface="Arial" panose="020B0604020202020204" pitchFamily="34" charset="0"/>
              </a:rPr>
              <a:t>:</a:t>
            </a:r>
            <a:r>
              <a:rPr kumimoji="0" lang="en-US" altLang="en-US" sz="1200" b="0" i="0" u="none" strike="noStrike" cap="none" normalizeH="0" baseline="0" dirty="0">
                <a:ln>
                  <a:noFill/>
                </a:ln>
                <a:solidFill>
                  <a:srgbClr val="0A0A0A"/>
                </a:solidFill>
                <a:effectLst/>
                <a:latin typeface="Google Sans"/>
              </a:rPr>
              <a:t> </a:t>
            </a:r>
            <a:r>
              <a:rPr lang="ar-SA" altLang="en-US" sz="2400" dirty="0">
                <a:solidFill>
                  <a:srgbClr val="0A0A0A"/>
                </a:solidFill>
                <a:latin typeface="Google Sans"/>
                <a:cs typeface="+mj-cs"/>
              </a:rPr>
              <a:t>أثرت الملوحة على الأراضي الزراعية، خاصة في وسط وجنوب العراق، مما أدى إلى تدهور إنتاجية المحاصيل</a:t>
            </a:r>
            <a:r>
              <a:rPr lang="en-US" altLang="en-US" sz="2400" dirty="0">
                <a:solidFill>
                  <a:srgbClr val="0A0A0A"/>
                </a:solidFill>
                <a:latin typeface="Google Sans"/>
                <a:cs typeface="+mj-cs"/>
              </a:rPr>
              <a:t>.</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955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623AB-6EBF-240B-8B09-8371147D903A}"/>
              </a:ext>
            </a:extLst>
          </p:cNvPr>
          <p:cNvSpPr>
            <a:spLocks noGrp="1"/>
          </p:cNvSpPr>
          <p:nvPr>
            <p:ph idx="1"/>
          </p:nvPr>
        </p:nvSpPr>
        <p:spPr>
          <a:xfrm>
            <a:off x="304841" y="194552"/>
            <a:ext cx="11582318" cy="6595353"/>
          </a:xfrm>
        </p:spPr>
        <p:txBody>
          <a:bodyPr>
            <a:normAutofit lnSpcReduction="10000"/>
          </a:bodyPr>
          <a:lstStyle/>
          <a:p>
            <a:pPr marL="0" indent="0" algn="ctr" rtl="1">
              <a:lnSpc>
                <a:spcPct val="150000"/>
              </a:lnSpc>
              <a:buNone/>
            </a:pPr>
            <a:r>
              <a:rPr lang="ar-SA" b="1" dirty="0">
                <a:solidFill>
                  <a:srgbClr val="FF0000"/>
                </a:solidFill>
              </a:rPr>
              <a:t>الاسباب</a:t>
            </a:r>
            <a:r>
              <a:rPr lang="ar-SA" b="1" dirty="0">
                <a:solidFill>
                  <a:srgbClr val="0000FF"/>
                </a:solidFill>
              </a:rPr>
              <a:t>: شحة المياه وملوحة التربة.</a:t>
            </a:r>
          </a:p>
          <a:p>
            <a:pPr marL="0" indent="0" algn="r" rtl="1">
              <a:lnSpc>
                <a:spcPct val="150000"/>
              </a:lnSpc>
              <a:buNone/>
            </a:pPr>
            <a:r>
              <a:rPr lang="ar-SA" sz="2400" dirty="0"/>
              <a:t>تعد </a:t>
            </a:r>
            <a:r>
              <a:rPr lang="ar-SA" sz="2400" b="1" dirty="0"/>
              <a:t>شحة المياه </a:t>
            </a:r>
            <a:r>
              <a:rPr lang="ar-SA" sz="2400" dirty="0"/>
              <a:t>في العراق أزمة حادة ناجمة عن انخفاض تدفقات المياه من دول الجوار (خاصة تركيا)، وتغير المناخ، وارتفاع الاستهلاك المحلي، بالإضافة إلى التجاوزات على الشبكات المائية، وضعف التنسيق الدولي، والتحديات الفنية. تتسبب هذه الأزمة في تأثيرات خطيرة على الزراعة، والاقتصاد، وحياة المواطنين اليومية. </a:t>
            </a:r>
          </a:p>
          <a:p>
            <a:pPr marL="0" indent="0" algn="r" rtl="1">
              <a:lnSpc>
                <a:spcPct val="150000"/>
              </a:lnSpc>
              <a:buNone/>
            </a:pPr>
            <a:endParaRPr lang="ar-SA" sz="2400" dirty="0"/>
          </a:p>
          <a:p>
            <a:pPr marL="0" indent="0" algn="r" rtl="1">
              <a:lnSpc>
                <a:spcPct val="150000"/>
              </a:lnSpc>
              <a:buNone/>
            </a:pPr>
            <a:endParaRPr lang="ar-SA" sz="2400" dirty="0"/>
          </a:p>
          <a:p>
            <a:pPr marL="0" indent="0" algn="r" rtl="1">
              <a:lnSpc>
                <a:spcPct val="150000"/>
              </a:lnSpc>
              <a:buNone/>
            </a:pPr>
            <a:endParaRPr lang="ar-SA" sz="2400" dirty="0"/>
          </a:p>
          <a:p>
            <a:pPr marL="0" indent="0" algn="r" rtl="1">
              <a:lnSpc>
                <a:spcPct val="150000"/>
              </a:lnSpc>
              <a:buNone/>
            </a:pPr>
            <a:r>
              <a:rPr lang="ar-SA" sz="2400" b="1" dirty="0"/>
              <a:t>ملوحة التربة </a:t>
            </a:r>
            <a:r>
              <a:rPr lang="ar-SA" sz="2400" dirty="0"/>
              <a:t>هي ارتفاع مستوى الأملاح فيها، مما يؤثر سلباً على نمو النبات. تحدث بسبب تراكم الأملاح من المياه الجوفية المالحة أو مياه الري، أو بسبب ارتفاع معدلات التبخر في المناطق الجافة، بالإضافة إلى استخدام الأسمدة الكيميائية بشكل مفرط، والري بالمياه المالحة، وسوء الصرف. تظهر العلامة الرئيسية على السطح على شكل طبقة بيضاء</a:t>
            </a:r>
            <a:endParaRPr lang="ar-SA" sz="2400" b="1" dirty="0">
              <a:solidFill>
                <a:srgbClr val="0000FF"/>
              </a:solidFill>
            </a:endParaRPr>
          </a:p>
          <a:p>
            <a:endParaRPr lang="en-US" sz="2400" dirty="0"/>
          </a:p>
        </p:txBody>
      </p:sp>
      <p:pic>
        <p:nvPicPr>
          <p:cNvPr id="4" name="Picture 3">
            <a:extLst>
              <a:ext uri="{FF2B5EF4-FFF2-40B4-BE49-F238E27FC236}">
                <a16:creationId xmlns:a16="http://schemas.microsoft.com/office/drawing/2014/main" id="{B2251B2E-6587-7648-7794-F25E65F751C4}"/>
              </a:ext>
            </a:extLst>
          </p:cNvPr>
          <p:cNvPicPr>
            <a:picLocks noChangeAspect="1"/>
          </p:cNvPicPr>
          <p:nvPr/>
        </p:nvPicPr>
        <p:blipFill>
          <a:blip r:embed="rId2"/>
          <a:stretch>
            <a:fillRect/>
          </a:stretch>
        </p:blipFill>
        <p:spPr>
          <a:xfrm>
            <a:off x="1948817" y="2597772"/>
            <a:ext cx="2915013" cy="1914237"/>
          </a:xfrm>
          <a:prstGeom prst="rect">
            <a:avLst/>
          </a:prstGeom>
        </p:spPr>
      </p:pic>
      <p:pic>
        <p:nvPicPr>
          <p:cNvPr id="8" name="Picture 7">
            <a:extLst>
              <a:ext uri="{FF2B5EF4-FFF2-40B4-BE49-F238E27FC236}">
                <a16:creationId xmlns:a16="http://schemas.microsoft.com/office/drawing/2014/main" id="{9E2E932F-0161-C55A-83F9-79EAEDD432E7}"/>
              </a:ext>
            </a:extLst>
          </p:cNvPr>
          <p:cNvPicPr>
            <a:picLocks noChangeAspect="1"/>
          </p:cNvPicPr>
          <p:nvPr/>
        </p:nvPicPr>
        <p:blipFill>
          <a:blip r:embed="rId3"/>
          <a:stretch>
            <a:fillRect/>
          </a:stretch>
        </p:blipFill>
        <p:spPr>
          <a:xfrm>
            <a:off x="6011694" y="2605986"/>
            <a:ext cx="3422138" cy="1933585"/>
          </a:xfrm>
          <a:prstGeom prst="rect">
            <a:avLst/>
          </a:prstGeom>
        </p:spPr>
      </p:pic>
    </p:spTree>
    <p:extLst>
      <p:ext uri="{BB962C8B-B14F-4D97-AF65-F5344CB8AC3E}">
        <p14:creationId xmlns:p14="http://schemas.microsoft.com/office/powerpoint/2010/main" val="99374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8293C2-25CB-C872-B3DE-DF4D8D6A2AA2}"/>
              </a:ext>
            </a:extLst>
          </p:cNvPr>
          <p:cNvSpPr>
            <a:spLocks noGrp="1"/>
          </p:cNvSpPr>
          <p:nvPr>
            <p:ph idx="1"/>
          </p:nvPr>
        </p:nvSpPr>
        <p:spPr>
          <a:xfrm>
            <a:off x="1295400" y="107950"/>
            <a:ext cx="10515600" cy="5126375"/>
          </a:xfrm>
        </p:spPr>
        <p:txBody>
          <a:bodyPr/>
          <a:lstStyle/>
          <a:p>
            <a:pPr marL="0" marR="0" lvl="0" indent="0" algn="r" defTabSz="914400" rtl="1" eaLnBrk="1" fontAlgn="auto" latinLnBrk="0" hangingPunct="1">
              <a:lnSpc>
                <a:spcPct val="150000"/>
              </a:lnSpc>
              <a:spcBef>
                <a:spcPts val="1000"/>
              </a:spcBef>
              <a:spcAft>
                <a:spcPts val="0"/>
              </a:spcAft>
              <a:buClrTx/>
              <a:buSzTx/>
              <a:buFont typeface="Arial" panose="020B0604020202020204" pitchFamily="34" charset="0"/>
              <a:buNone/>
              <a:tabLst/>
              <a:defRPr/>
            </a:pPr>
            <a:r>
              <a:rPr lang="ar-SA" sz="4000" b="1" dirty="0">
                <a:solidFill>
                  <a:srgbClr val="860000"/>
                </a:solidFill>
                <a:latin typeface="Calibri Light" panose="020F0302020204030204"/>
                <a:ea typeface="+mj-ea"/>
                <a:cs typeface="Times New Roman" panose="02020603050405020304" pitchFamily="18" charset="0"/>
              </a:rPr>
              <a:t>الحل</a:t>
            </a:r>
            <a:r>
              <a:rPr kumimoji="0" lang="ar-SA" sz="28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 الزراعة المائية مع احواض تربية الاسماك </a:t>
            </a:r>
          </a:p>
          <a:p>
            <a:pPr algn="just" rtl="1">
              <a:lnSpc>
                <a:spcPct val="150000"/>
              </a:lnSpc>
            </a:pPr>
            <a:r>
              <a:rPr lang="ar-SA" dirty="0"/>
              <a:t>الزراعة المائية مع أحواض تربية السمك تُعرف بـ "نظام </a:t>
            </a:r>
            <a:r>
              <a:rPr lang="ar-SA" dirty="0" err="1"/>
              <a:t>الأكوابونيك</a:t>
            </a:r>
            <a:r>
              <a:rPr lang="ar-SA" dirty="0"/>
              <a:t>" (</a:t>
            </a:r>
            <a:r>
              <a:rPr lang="en-US" dirty="0"/>
              <a:t>Aquaponics)، </a:t>
            </a:r>
            <a:r>
              <a:rPr lang="ar-SA" dirty="0"/>
              <a:t>وهي نظام زراعي متكامل يجمع بين تربية الأسماك والزراعة بدون تربة في دائرة مغلقة. تعتمد الفكرة على استخدام فضلات الأسماك كمصدر غني بالمغذيات للنباتات، حيث يقوم النبات بتنقية الماء وإعادته نظيفًا للأسماك، مما يخلق نظامًا بيئيًا مستدامًا يوفر المياه ويقلل من الحاجة للأسمدة. </a:t>
            </a:r>
          </a:p>
          <a:p>
            <a:pPr algn="r" rtl="1"/>
            <a:endParaRPr lang="en-US" dirty="0"/>
          </a:p>
        </p:txBody>
      </p:sp>
      <p:pic>
        <p:nvPicPr>
          <p:cNvPr id="2054" name="Picture 6">
            <a:extLst>
              <a:ext uri="{FF2B5EF4-FFF2-40B4-BE49-F238E27FC236}">
                <a16:creationId xmlns:a16="http://schemas.microsoft.com/office/drawing/2014/main" id="{8C783AA5-2BAD-1C16-2A17-27CE8DED3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E8FF3889-4BAB-231F-C13D-36AAA3B10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29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32CF6EC-5AB7-F625-F7A7-F750D65F5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76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DD2EB41D-7A0C-B6BD-0D1E-941D802E4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6463"/>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73C88EB-A46B-D167-3755-5C1DC92A4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7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3B8675F5-8399-CE02-2894-FA99131F8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C345C3D-1A40-56D3-4E0E-F838B50FD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37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a:extLst>
              <a:ext uri="{FF2B5EF4-FFF2-40B4-BE49-F238E27FC236}">
                <a16:creationId xmlns:a16="http://schemas.microsoft.com/office/drawing/2014/main" id="{1DA46A66-0773-1263-93BF-45070CEFC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49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CC36F339-B926-7D00-0011-0D7CC52E3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86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685A7876-7BC8-53AD-6FA7-CE847B951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13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C681002-91C1-BCDC-8A97-E94F0C666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F5B30B5-877F-A22F-B49B-B16C4E191BF1}"/>
              </a:ext>
            </a:extLst>
          </p:cNvPr>
          <p:cNvPicPr>
            <a:picLocks noChangeAspect="1"/>
          </p:cNvPicPr>
          <p:nvPr/>
        </p:nvPicPr>
        <p:blipFill>
          <a:blip r:embed="rId3"/>
          <a:stretch>
            <a:fillRect/>
          </a:stretch>
        </p:blipFill>
        <p:spPr>
          <a:xfrm>
            <a:off x="872652" y="3786526"/>
            <a:ext cx="4039410" cy="2895597"/>
          </a:xfrm>
          <a:prstGeom prst="rect">
            <a:avLst/>
          </a:prstGeom>
        </p:spPr>
      </p:pic>
      <p:pic>
        <p:nvPicPr>
          <p:cNvPr id="11" name="Picture 10">
            <a:extLst>
              <a:ext uri="{FF2B5EF4-FFF2-40B4-BE49-F238E27FC236}">
                <a16:creationId xmlns:a16="http://schemas.microsoft.com/office/drawing/2014/main" id="{B9CE4E1D-1C70-11AC-2800-633F46074C1D}"/>
              </a:ext>
            </a:extLst>
          </p:cNvPr>
          <p:cNvPicPr>
            <a:picLocks noChangeAspect="1"/>
          </p:cNvPicPr>
          <p:nvPr/>
        </p:nvPicPr>
        <p:blipFill>
          <a:blip r:embed="rId4"/>
          <a:stretch>
            <a:fillRect/>
          </a:stretch>
        </p:blipFill>
        <p:spPr>
          <a:xfrm>
            <a:off x="5126477" y="4234936"/>
            <a:ext cx="4173166" cy="2515114"/>
          </a:xfrm>
          <a:prstGeom prst="rect">
            <a:avLst/>
          </a:prstGeom>
        </p:spPr>
      </p:pic>
    </p:spTree>
    <p:extLst>
      <p:ext uri="{BB962C8B-B14F-4D97-AF65-F5344CB8AC3E}">
        <p14:creationId xmlns:p14="http://schemas.microsoft.com/office/powerpoint/2010/main" val="1250209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B504-E8D6-8349-30C1-A2D6ABB0E978}"/>
              </a:ext>
            </a:extLst>
          </p:cNvPr>
          <p:cNvSpPr>
            <a:spLocks noGrp="1"/>
          </p:cNvSpPr>
          <p:nvPr>
            <p:ph type="title"/>
          </p:nvPr>
        </p:nvSpPr>
        <p:spPr>
          <a:xfrm>
            <a:off x="838200" y="569406"/>
            <a:ext cx="10515600" cy="490909"/>
          </a:xfrm>
        </p:spPr>
        <p:txBody>
          <a:bodyPr>
            <a:normAutofit fontScale="90000"/>
          </a:bodyPr>
          <a:lstStyle/>
          <a:p>
            <a:pPr algn="ctr"/>
            <a:r>
              <a:rPr lang="ar-SA" b="1" dirty="0">
                <a:solidFill>
                  <a:srgbClr val="C00000"/>
                </a:solidFill>
              </a:rPr>
              <a:t>آلية عمل النظام</a:t>
            </a:r>
            <a:br>
              <a:rPr lang="ar-SA" dirty="0"/>
            </a:br>
            <a:endParaRPr lang="en-US" dirty="0"/>
          </a:p>
        </p:txBody>
      </p:sp>
      <p:sp>
        <p:nvSpPr>
          <p:cNvPr id="3" name="Content Placeholder 2">
            <a:extLst>
              <a:ext uri="{FF2B5EF4-FFF2-40B4-BE49-F238E27FC236}">
                <a16:creationId xmlns:a16="http://schemas.microsoft.com/office/drawing/2014/main" id="{19CF566B-330F-8634-D7F9-6B1141ED60E7}"/>
              </a:ext>
            </a:extLst>
          </p:cNvPr>
          <p:cNvSpPr>
            <a:spLocks noGrp="1"/>
          </p:cNvSpPr>
          <p:nvPr>
            <p:ph idx="1"/>
          </p:nvPr>
        </p:nvSpPr>
        <p:spPr>
          <a:xfrm>
            <a:off x="291830" y="814860"/>
            <a:ext cx="11595370" cy="5770766"/>
          </a:xfrm>
        </p:spPr>
        <p:txBody>
          <a:bodyPr>
            <a:normAutofit/>
          </a:bodyPr>
          <a:lstStyle/>
          <a:p>
            <a:pPr algn="r" rtl="1">
              <a:lnSpc>
                <a:spcPct val="150000"/>
              </a:lnSpc>
              <a:buFont typeface="Wingdings" panose="05000000000000000000" pitchFamily="2" charset="2"/>
              <a:buChar char="q"/>
            </a:pPr>
            <a:r>
              <a:rPr lang="ar-SA" dirty="0"/>
              <a:t>تغذية الأسماك: تُطعم الأسماك في حوضها، حيث تنتج فضلات غنية بالمواد العضوية والنيتروجين.</a:t>
            </a:r>
          </a:p>
          <a:p>
            <a:pPr algn="r" rtl="1">
              <a:lnSpc>
                <a:spcPct val="150000"/>
              </a:lnSpc>
              <a:buFont typeface="Wingdings" panose="05000000000000000000" pitchFamily="2" charset="2"/>
              <a:buChar char="q"/>
            </a:pPr>
            <a:r>
              <a:rPr lang="ar-SA" dirty="0"/>
              <a:t>تنقية المياه: تُضخ المياه التي تحتوي على فضلات الأسماك إلى نظام الزراعة المائية (أحواض النباتات). تقوم البكتيريا بتحويل فضلات السمك إلى عناصر غذائية يمكن للنباتات امتصاصها.</a:t>
            </a:r>
          </a:p>
          <a:p>
            <a:pPr algn="r" rtl="1">
              <a:lnSpc>
                <a:spcPct val="150000"/>
              </a:lnSpc>
              <a:buFont typeface="Wingdings" panose="05000000000000000000" pitchFamily="2" charset="2"/>
              <a:buChar char="q"/>
            </a:pPr>
            <a:r>
              <a:rPr lang="ar-SA" dirty="0"/>
              <a:t>تنقية النباتات للماء: تمتص النباتات العناصر الغذائية الزائدة من الماء، مما ينقي الماء من النفايات الزائدة.</a:t>
            </a:r>
          </a:p>
          <a:p>
            <a:pPr algn="r" rtl="1">
              <a:lnSpc>
                <a:spcPct val="150000"/>
              </a:lnSpc>
              <a:buFont typeface="Wingdings" panose="05000000000000000000" pitchFamily="2" charset="2"/>
              <a:buChar char="q"/>
            </a:pPr>
            <a:r>
              <a:rPr lang="ar-SA" dirty="0"/>
              <a:t>إعادة تدوير الماء: يُعاد الماء النظيف إلى حوض السمك مرة أخرى</a:t>
            </a:r>
            <a:r>
              <a:rPr lang="en-US" dirty="0"/>
              <a:t>.</a:t>
            </a:r>
          </a:p>
        </p:txBody>
      </p:sp>
      <p:pic>
        <p:nvPicPr>
          <p:cNvPr id="4" name="Picture 3">
            <a:extLst>
              <a:ext uri="{FF2B5EF4-FFF2-40B4-BE49-F238E27FC236}">
                <a16:creationId xmlns:a16="http://schemas.microsoft.com/office/drawing/2014/main" id="{C29C274A-45B9-70D8-A639-BE35C60C89D6}"/>
              </a:ext>
            </a:extLst>
          </p:cNvPr>
          <p:cNvPicPr>
            <a:picLocks noChangeAspect="1"/>
          </p:cNvPicPr>
          <p:nvPr/>
        </p:nvPicPr>
        <p:blipFill>
          <a:blip r:embed="rId2"/>
          <a:stretch>
            <a:fillRect/>
          </a:stretch>
        </p:blipFill>
        <p:spPr>
          <a:xfrm>
            <a:off x="136188" y="3813243"/>
            <a:ext cx="3852152" cy="2568103"/>
          </a:xfrm>
          <a:prstGeom prst="rect">
            <a:avLst/>
          </a:prstGeom>
        </p:spPr>
      </p:pic>
      <mc:AlternateContent xmlns:mc="http://schemas.openxmlformats.org/markup-compatibility/2006">
        <mc:Choice xmlns:am3d="http://schemas.microsoft.com/office/drawing/2017/model3d" Requires="am3d">
          <p:graphicFrame>
            <p:nvGraphicFramePr>
              <p:cNvPr id="5" name="3D Model 4" descr="Fish">
                <a:extLst>
                  <a:ext uri="{FF2B5EF4-FFF2-40B4-BE49-F238E27FC236}">
                    <a16:creationId xmlns:a16="http://schemas.microsoft.com/office/drawing/2014/main" id="{54E89C8B-6F97-FAB0-2F98-A4906A8F402B}"/>
                  </a:ext>
                </a:extLst>
              </p:cNvPr>
              <p:cNvGraphicFramePr>
                <a:graphicFrameLocks noChangeAspect="1"/>
              </p:cNvGraphicFramePr>
              <p:nvPr>
                <p:extLst>
                  <p:ext uri="{D42A27DB-BD31-4B8C-83A1-F6EECF244321}">
                    <p14:modId xmlns:p14="http://schemas.microsoft.com/office/powerpoint/2010/main" val="2383486602"/>
                  </p:ext>
                </p:extLst>
              </p:nvPr>
            </p:nvGraphicFramePr>
            <p:xfrm>
              <a:off x="1388756" y="5973502"/>
              <a:ext cx="1210822" cy="408854"/>
            </p:xfrm>
            <a:graphic>
              <a:graphicData uri="http://schemas.microsoft.com/office/drawing/2017/model3d">
                <am3d:model3d r:embed="rId3">
                  <am3d:spPr>
                    <a:xfrm>
                      <a:off x="0" y="0"/>
                      <a:ext cx="1210822" cy="408854"/>
                    </a:xfrm>
                    <a:prstGeom prst="rect">
                      <a:avLst/>
                    </a:prstGeom>
                  </am3d:spPr>
                  <am3d:camera>
                    <am3d:pos x="0" y="0" z="49823032"/>
                    <am3d:up dx="0" dy="36000000" dz="0"/>
                    <am3d:lookAt x="0" y="0" z="0"/>
                    <am3d:perspective fov="2700000"/>
                  </am3d:camera>
                  <am3d:trans>
                    <am3d:meterPerModelUnit n="16830989" d="1000000"/>
                    <am3d:preTrans dx="-47516" dy="-4978145" dz="3883958"/>
                    <am3d:scale>
                      <am3d:sx n="1000000" d="1000000"/>
                      <am3d:sy n="1000000" d="1000000"/>
                      <am3d:sz n="1000000" d="1000000"/>
                    </am3d:scale>
                    <am3d:rot ax="685428" ay="3838979" az="617529"/>
                    <am3d:postTrans dx="0" dy="0" dz="0"/>
                  </am3d:trans>
                  <am3d:raster rName="Office3DRenderer" rVer="16.0.8326">
                    <am3d:blip r:embed="rId4"/>
                  </am3d:raster>
                  <am3d:objViewport viewportSz="12645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Fish">
                <a:extLst>
                  <a:ext uri="{FF2B5EF4-FFF2-40B4-BE49-F238E27FC236}">
                    <a16:creationId xmlns:a16="http://schemas.microsoft.com/office/drawing/2014/main" id="{54E89C8B-6F97-FAB0-2F98-A4906A8F402B}"/>
                  </a:ext>
                </a:extLst>
              </p:cNvPr>
              <p:cNvPicPr>
                <a:picLocks noGrp="1" noRot="1" noChangeAspect="1" noMove="1" noResize="1" noEditPoints="1" noAdjustHandles="1" noChangeArrowheads="1" noChangeShapeType="1" noCrop="1"/>
              </p:cNvPicPr>
              <p:nvPr/>
            </p:nvPicPr>
            <p:blipFill>
              <a:blip r:embed="rId4"/>
              <a:stretch>
                <a:fillRect/>
              </a:stretch>
            </p:blipFill>
            <p:spPr>
              <a:xfrm>
                <a:off x="1388756" y="5973502"/>
                <a:ext cx="1210822" cy="408854"/>
              </a:xfrm>
              <a:prstGeom prst="rect">
                <a:avLst/>
              </a:prstGeom>
            </p:spPr>
          </p:pic>
        </mc:Fallback>
      </mc:AlternateContent>
    </p:spTree>
    <p:extLst>
      <p:ext uri="{BB962C8B-B14F-4D97-AF65-F5344CB8AC3E}">
        <p14:creationId xmlns:p14="http://schemas.microsoft.com/office/powerpoint/2010/main" val="2632679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64D9-5C55-082C-4642-A8C6C605D32F}"/>
              </a:ext>
            </a:extLst>
          </p:cNvPr>
          <p:cNvSpPr>
            <a:spLocks noGrp="1"/>
          </p:cNvSpPr>
          <p:nvPr>
            <p:ph type="title"/>
          </p:nvPr>
        </p:nvSpPr>
        <p:spPr/>
        <p:txBody>
          <a:bodyPr/>
          <a:lstStyle/>
          <a:p>
            <a:pPr algn="ctr"/>
            <a:r>
              <a:rPr lang="ar-SA" b="1" dirty="0">
                <a:solidFill>
                  <a:srgbClr val="C00000"/>
                </a:solidFill>
              </a:rPr>
              <a:t>فوائد النظام</a:t>
            </a:r>
            <a:br>
              <a:rPr lang="ar-SA" dirty="0"/>
            </a:br>
            <a:endParaRPr lang="en-US" dirty="0"/>
          </a:p>
        </p:txBody>
      </p:sp>
      <p:sp>
        <p:nvSpPr>
          <p:cNvPr id="3" name="Content Placeholder 2">
            <a:extLst>
              <a:ext uri="{FF2B5EF4-FFF2-40B4-BE49-F238E27FC236}">
                <a16:creationId xmlns:a16="http://schemas.microsoft.com/office/drawing/2014/main" id="{A8A4FA4F-4DD2-03F9-7679-33C01A746637}"/>
              </a:ext>
            </a:extLst>
          </p:cNvPr>
          <p:cNvSpPr>
            <a:spLocks noGrp="1"/>
          </p:cNvSpPr>
          <p:nvPr>
            <p:ph idx="1"/>
          </p:nvPr>
        </p:nvSpPr>
        <p:spPr>
          <a:xfrm>
            <a:off x="184827" y="1154416"/>
            <a:ext cx="11916382" cy="4896187"/>
          </a:xfrm>
        </p:spPr>
        <p:txBody>
          <a:bodyPr>
            <a:normAutofit/>
          </a:bodyPr>
          <a:lstStyle/>
          <a:p>
            <a:pPr algn="just" rtl="1">
              <a:buFont typeface="Wingdings" panose="05000000000000000000" pitchFamily="2" charset="2"/>
              <a:buChar char="q"/>
            </a:pPr>
            <a:r>
              <a:rPr lang="ar-SA" dirty="0"/>
              <a:t>توفير المياه: يستهلك النظام كميات أقل بكثير من الماء مقارنة بالزراعة التقليدية، حيث يتم إعادة تدوير المياه.</a:t>
            </a:r>
          </a:p>
          <a:p>
            <a:pPr algn="just" rtl="1">
              <a:buFont typeface="Wingdings" panose="05000000000000000000" pitchFamily="2" charset="2"/>
              <a:buChar char="q"/>
            </a:pPr>
            <a:r>
              <a:rPr lang="ar-SA" dirty="0"/>
              <a:t>إنتاج مزدوج: يوفر النظام إنتاجاً مزدوجاً من الأسماك والخضروات في نفس الوقت.</a:t>
            </a:r>
          </a:p>
          <a:p>
            <a:pPr algn="just" rtl="1">
              <a:buFont typeface="Wingdings" panose="05000000000000000000" pitchFamily="2" charset="2"/>
              <a:buChar char="q"/>
            </a:pPr>
            <a:r>
              <a:rPr lang="ar-SA" dirty="0"/>
              <a:t>تقليل التلوث: يقلل من الحاجة إلى الأسمدة الكيميائية والمبيدات الحشرية، مما يجعله نظاماً صديقاً للبيئة.</a:t>
            </a:r>
          </a:p>
          <a:p>
            <a:pPr algn="just" rtl="1">
              <a:buFont typeface="Wingdings" panose="05000000000000000000" pitchFamily="2" charset="2"/>
              <a:buChar char="q"/>
            </a:pPr>
            <a:r>
              <a:rPr lang="ar-SA" dirty="0"/>
              <a:t>تحسين جودة المياه: يعمل النظام كمنقي طبيعي للمياه، مما يعود بالنفع على كل من الأسماك والنباتات.</a:t>
            </a:r>
          </a:p>
          <a:p>
            <a:pPr algn="just" rtl="1">
              <a:buFont typeface="Wingdings" panose="05000000000000000000" pitchFamily="2" charset="2"/>
              <a:buChar char="q"/>
            </a:pPr>
            <a:r>
              <a:rPr lang="ar-SA" dirty="0"/>
              <a:t>زيادة الإنتاجية: يزيد النظام من كفاءة الإنتاج في مساحة صغيرة، حيث يمكن إنتاج كميات أكبر بكثير مقارنة بالطرق التقليدية.</a:t>
            </a:r>
            <a:endParaRPr lang="en-US" dirty="0"/>
          </a:p>
        </p:txBody>
      </p:sp>
      <p:pic>
        <p:nvPicPr>
          <p:cNvPr id="4" name="Picture 3">
            <a:extLst>
              <a:ext uri="{FF2B5EF4-FFF2-40B4-BE49-F238E27FC236}">
                <a16:creationId xmlns:a16="http://schemas.microsoft.com/office/drawing/2014/main" id="{40DDAD62-0F45-D5B1-AD49-801C12B33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04" y="4418665"/>
            <a:ext cx="4512032" cy="2255604"/>
          </a:xfrm>
          <a:prstGeom prst="rect">
            <a:avLst/>
          </a:prstGeom>
        </p:spPr>
      </p:pic>
      <p:pic>
        <p:nvPicPr>
          <p:cNvPr id="5" name="Picture 4">
            <a:extLst>
              <a:ext uri="{FF2B5EF4-FFF2-40B4-BE49-F238E27FC236}">
                <a16:creationId xmlns:a16="http://schemas.microsoft.com/office/drawing/2014/main" id="{6EA5FDC0-DBD5-7EEE-9D89-8A8D1F9EA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6861" y="4378600"/>
            <a:ext cx="4343369" cy="2335735"/>
          </a:xfrm>
          <a:prstGeom prst="rect">
            <a:avLst/>
          </a:prstGeom>
        </p:spPr>
      </p:pic>
    </p:spTree>
    <p:extLst>
      <p:ext uri="{BB962C8B-B14F-4D97-AF65-F5344CB8AC3E}">
        <p14:creationId xmlns:p14="http://schemas.microsoft.com/office/powerpoint/2010/main" val="2843067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23C03-A87D-6F4A-E9D6-24E154038906}"/>
              </a:ext>
            </a:extLst>
          </p:cNvPr>
          <p:cNvSpPr>
            <a:spLocks noGrp="1"/>
          </p:cNvSpPr>
          <p:nvPr>
            <p:ph type="title"/>
          </p:nvPr>
        </p:nvSpPr>
        <p:spPr/>
        <p:txBody>
          <a:bodyPr>
            <a:normAutofit fontScale="90000"/>
          </a:bodyPr>
          <a:lstStyle/>
          <a:p>
            <a:pPr marL="0" marR="0" rtl="1">
              <a:lnSpc>
                <a:spcPct val="115000"/>
              </a:lnSpc>
              <a:spcAft>
                <a:spcPts val="1000"/>
              </a:spcAft>
            </a:pPr>
            <a:r>
              <a:rPr lang="ar-SA" sz="4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يمكن التجربة في المنزل:  </a:t>
            </a:r>
            <a:r>
              <a:rPr lang="ar-SA" sz="4800" b="1" kern="100" dirty="0">
                <a:solidFill>
                  <a:srgbClr val="13633D"/>
                </a:solidFill>
                <a:effectLst/>
                <a:latin typeface="Calibri" panose="020F0502020204030204" pitchFamily="34" charset="0"/>
                <a:ea typeface="Calibri" panose="020F0502020204030204" pitchFamily="34" charset="0"/>
                <a:cs typeface="Times New Roman" panose="02020603050405020304" pitchFamily="18" charset="0"/>
              </a:rPr>
              <a:t>نباتات وأعشاب صالحة للأكل</a:t>
            </a:r>
            <a:br>
              <a:rPr lang="en-US" sz="3200" kern="1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9" name="Rectangle 5">
            <a:extLst>
              <a:ext uri="{FF2B5EF4-FFF2-40B4-BE49-F238E27FC236}">
                <a16:creationId xmlns:a16="http://schemas.microsoft.com/office/drawing/2014/main" id="{FCF3FD4D-BCBE-A327-8FDD-A95C538F325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35C9AC35-A1C1-0C5C-2F68-475039D9E98E}"/>
              </a:ext>
            </a:extLst>
          </p:cNvPr>
          <p:cNvSpPr>
            <a:spLocks noChangeArrowheads="1"/>
          </p:cNvSpPr>
          <p:nvPr/>
        </p:nvSpPr>
        <p:spPr bwMode="auto">
          <a:xfrm>
            <a:off x="3010106" y="1027906"/>
            <a:ext cx="8949666" cy="557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50000"/>
              </a:lnSpc>
              <a:spcBef>
                <a:spcPct val="0"/>
              </a:spcBef>
              <a:spcAft>
                <a:spcPct val="0"/>
              </a:spcAft>
              <a:buClrTx/>
              <a:buSzTx/>
              <a:buFontTx/>
              <a:buNone/>
              <a:tabLst/>
            </a:pPr>
            <a:r>
              <a:rPr kumimoji="0" lang="ar-SA" altLang="en-US" sz="2000" b="1" i="0" u="none" strike="noStrike" cap="none" normalizeH="0" baseline="0" dirty="0">
                <a:ln>
                  <a:noFill/>
                </a:ln>
                <a:solidFill>
                  <a:srgbClr val="2D14AC"/>
                </a:solidFill>
                <a:effectLst/>
                <a:latin typeface="Times New Roman" panose="02020603050405020304" pitchFamily="18" charset="0"/>
                <a:ea typeface="Calibri" panose="020F0502020204030204" pitchFamily="34" charset="0"/>
                <a:cs typeface="+mj-cs"/>
              </a:rPr>
              <a:t>إذا كنت تبحث عن نباتات عملية يمكنك حصادها، فهذه خيارات ممتازة تتميز باحتياجات غذائية عالية، مما يجعلها مرشحات حيوية ممتازة.</a:t>
            </a:r>
            <a:endParaRPr kumimoji="0" lang="en-US" altLang="en-US" sz="2000" b="0" i="0" u="none" strike="noStrike" cap="none" normalizeH="0" baseline="0" dirty="0">
              <a:ln>
                <a:noFill/>
              </a:ln>
              <a:solidFill>
                <a:schemeClr val="tx1"/>
              </a:solidFill>
              <a:effectLst/>
              <a:cs typeface="+mj-cs"/>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altLang="en-US" sz="20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mj-cs"/>
              </a:rPr>
              <a:t>الريحان: </a:t>
            </a:r>
            <a:r>
              <a:rPr kumimoji="0" lang="ar-SA" altLang="en-US" sz="2000" b="1" i="0" u="none" strike="noStrike" cap="none" normalizeH="0" baseline="0" dirty="0">
                <a:ln>
                  <a:noFill/>
                </a:ln>
                <a:solidFill>
                  <a:srgbClr val="2D14AC"/>
                </a:solidFill>
                <a:effectLst/>
                <a:latin typeface="Times New Roman" panose="02020603050405020304" pitchFamily="18" charset="0"/>
                <a:ea typeface="Calibri" panose="020F0502020204030204" pitchFamily="34" charset="0"/>
                <a:cs typeface="+mj-cs"/>
              </a:rPr>
              <a:t>عشبة سهلة النمو، تنمو جيدًا في أنظمة الزراعة المائية مهما كان حجمها، وتنمو بسرعة.</a:t>
            </a:r>
            <a:endParaRPr kumimoji="0" lang="en-US" altLang="en-US" sz="2000" b="0" i="0" u="none" strike="noStrike" cap="none" normalizeH="0" baseline="0" dirty="0">
              <a:ln>
                <a:noFill/>
              </a:ln>
              <a:solidFill>
                <a:schemeClr val="tx1"/>
              </a:solidFill>
              <a:effectLst/>
              <a:cs typeface="+mj-cs"/>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altLang="en-US" sz="20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mj-cs"/>
              </a:rPr>
              <a:t>النعناع: </a:t>
            </a:r>
            <a:r>
              <a:rPr kumimoji="0" lang="ar-SA" altLang="en-US" sz="2000" b="1" i="0" u="none" strike="noStrike" cap="none" normalizeH="0" baseline="0" dirty="0">
                <a:ln>
                  <a:noFill/>
                </a:ln>
                <a:solidFill>
                  <a:srgbClr val="2D14AC"/>
                </a:solidFill>
                <a:effectLst/>
                <a:latin typeface="Times New Roman" panose="02020603050405020304" pitchFamily="18" charset="0"/>
                <a:ea typeface="Calibri" panose="020F0502020204030204" pitchFamily="34" charset="0"/>
                <a:cs typeface="+mj-cs"/>
              </a:rPr>
              <a:t>هذه العشبة سريعة النمو تنتشر بسهولة، ويمكن أن تزدهر في أنظمة الزراعة المائية الصغيرة، مع متطلبات غذائية قليلة.</a:t>
            </a:r>
            <a:endParaRPr kumimoji="0" lang="en-US" altLang="en-US" sz="2000" b="0" i="0" u="none" strike="noStrike" cap="none" normalizeH="0" baseline="0" dirty="0">
              <a:ln>
                <a:noFill/>
              </a:ln>
              <a:solidFill>
                <a:schemeClr val="tx1"/>
              </a:solidFill>
              <a:effectLst/>
              <a:cs typeface="+mj-cs"/>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altLang="en-US" sz="20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mj-cs"/>
              </a:rPr>
              <a:t>الخس والخضراوات الورقية: </a:t>
            </a:r>
            <a:r>
              <a:rPr kumimoji="0" lang="ar-SA" altLang="en-US" sz="2000" b="1" i="0" u="none" strike="noStrike" cap="none" normalizeH="0" baseline="0" dirty="0">
                <a:ln>
                  <a:noFill/>
                </a:ln>
                <a:solidFill>
                  <a:srgbClr val="2D14AC"/>
                </a:solidFill>
                <a:effectLst/>
                <a:latin typeface="Times New Roman" panose="02020603050405020304" pitchFamily="18" charset="0"/>
                <a:ea typeface="Calibri" panose="020F0502020204030204" pitchFamily="34" charset="0"/>
                <a:cs typeface="+mj-cs"/>
              </a:rPr>
              <a:t>تنمو أنواع مثل خس الزبدة، والكرنب، والسبانخ بسرعة، وتتميز بكفاءة عالية في امتصاص العناصر الغذائية الزائدة،</a:t>
            </a:r>
            <a:endParaRPr kumimoji="0" lang="en-US" altLang="en-US" sz="2000" b="1" i="0" u="none" strike="noStrike" cap="none" normalizeH="0" baseline="0" dirty="0">
              <a:ln>
                <a:noFill/>
              </a:ln>
              <a:solidFill>
                <a:srgbClr val="2D14AC"/>
              </a:solidFill>
              <a:effectLst/>
              <a:latin typeface="Times New Roman" panose="02020603050405020304" pitchFamily="18" charset="0"/>
              <a:ea typeface="Calibri" panose="020F0502020204030204" pitchFamily="34" charset="0"/>
              <a:cs typeface="+mj-cs"/>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altLang="en-US" sz="2000" b="1" i="0" u="none" strike="noStrike" cap="none" normalizeH="0" baseline="0" dirty="0">
                <a:ln>
                  <a:noFill/>
                </a:ln>
                <a:solidFill>
                  <a:srgbClr val="2D14AC"/>
                </a:solidFill>
                <a:effectLst/>
                <a:latin typeface="Times New Roman" panose="02020603050405020304" pitchFamily="18" charset="0"/>
                <a:ea typeface="Calibri" panose="020F0502020204030204" pitchFamily="34" charset="0"/>
                <a:cs typeface="+mj-cs"/>
              </a:rPr>
              <a:t> مما يجعلها عنصرًا أساسيًا في العديد من الأنظمة.</a:t>
            </a:r>
            <a:endParaRPr kumimoji="0" lang="en-US" altLang="en-US" sz="2000" b="0" i="0" u="none" strike="noStrike" cap="none" normalizeH="0" baseline="0" dirty="0">
              <a:ln>
                <a:noFill/>
              </a:ln>
              <a:solidFill>
                <a:schemeClr val="tx1"/>
              </a:solidFill>
              <a:effectLst/>
              <a:cs typeface="+mj-cs"/>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altLang="en-US" sz="20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mj-cs"/>
              </a:rPr>
              <a:t>الجرجير: نبات سريع النمو، لا يتطلب عناية خاصة، وهو فعال جدًا في امتصاص الأمونيا والنترات السامة من الماء</a:t>
            </a:r>
            <a:r>
              <a:rPr kumimoji="0" lang="en-US" altLang="en-US" sz="20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mj-cs"/>
              </a:rPr>
              <a:t>.</a:t>
            </a:r>
            <a:endParaRPr kumimoji="0" lang="en-US" altLang="en-US" sz="2000" b="0" i="0" u="none" strike="noStrike" cap="none" normalizeH="0" baseline="0" dirty="0">
              <a:ln>
                <a:noFill/>
              </a:ln>
              <a:solidFill>
                <a:schemeClr val="tx1"/>
              </a:solidFill>
              <a:effectLst/>
              <a:cs typeface="+mj-cs"/>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mj-cs"/>
              </a:rPr>
              <a:t>ملاحظة: بالنسبة لجميع النباتات المنزلية، تأكد من أن الجذور فقط هي الموجودة في الماء، وأن الأوراق</a:t>
            </a:r>
            <a:endPar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mj-cs"/>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ar-SA"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mj-cs"/>
              </a:rPr>
              <a:t> معرضة للهواء لمنع التعفن ولإتمام عملية التمثيل الضوئي بشكل صحيح.</a:t>
            </a:r>
            <a:endParaRPr kumimoji="0" lang="ar-SA" altLang="en-US" sz="2000" b="0" i="0" u="none" strike="noStrike" cap="none" normalizeH="0" baseline="0" dirty="0">
              <a:ln>
                <a:noFill/>
              </a:ln>
              <a:solidFill>
                <a:schemeClr val="tx1"/>
              </a:solidFill>
              <a:effectLst/>
              <a:latin typeface="Arial" panose="020B0604020202020204" pitchFamily="34" charset="0"/>
              <a:cs typeface="+mj-cs"/>
            </a:endParaRPr>
          </a:p>
        </p:txBody>
      </p:sp>
      <p:pic>
        <p:nvPicPr>
          <p:cNvPr id="14" name="Picture 13">
            <a:extLst>
              <a:ext uri="{FF2B5EF4-FFF2-40B4-BE49-F238E27FC236}">
                <a16:creationId xmlns:a16="http://schemas.microsoft.com/office/drawing/2014/main" id="{14ADDE10-1FD1-B892-C2C7-F788943EA87B}"/>
              </a:ext>
            </a:extLst>
          </p:cNvPr>
          <p:cNvPicPr>
            <a:picLocks noChangeAspect="1"/>
          </p:cNvPicPr>
          <p:nvPr/>
        </p:nvPicPr>
        <p:blipFill>
          <a:blip r:embed="rId2"/>
          <a:stretch>
            <a:fillRect/>
          </a:stretch>
        </p:blipFill>
        <p:spPr>
          <a:xfrm>
            <a:off x="439853" y="1690688"/>
            <a:ext cx="2674276" cy="2470522"/>
          </a:xfrm>
          <a:prstGeom prst="rect">
            <a:avLst/>
          </a:prstGeom>
        </p:spPr>
      </p:pic>
      <p:pic>
        <p:nvPicPr>
          <p:cNvPr id="16" name="Picture 15">
            <a:extLst>
              <a:ext uri="{FF2B5EF4-FFF2-40B4-BE49-F238E27FC236}">
                <a16:creationId xmlns:a16="http://schemas.microsoft.com/office/drawing/2014/main" id="{440AFF54-2DE2-A42A-CE9C-0E8F2E026329}"/>
              </a:ext>
            </a:extLst>
          </p:cNvPr>
          <p:cNvPicPr>
            <a:picLocks noChangeAspect="1"/>
          </p:cNvPicPr>
          <p:nvPr/>
        </p:nvPicPr>
        <p:blipFill>
          <a:blip r:embed="rId3"/>
          <a:stretch>
            <a:fillRect/>
          </a:stretch>
        </p:blipFill>
        <p:spPr>
          <a:xfrm>
            <a:off x="439853" y="4391986"/>
            <a:ext cx="2693245" cy="2100889"/>
          </a:xfrm>
          <a:prstGeom prst="rect">
            <a:avLst/>
          </a:prstGeom>
        </p:spPr>
      </p:pic>
    </p:spTree>
    <p:extLst>
      <p:ext uri="{BB962C8B-B14F-4D97-AF65-F5344CB8AC3E}">
        <p14:creationId xmlns:p14="http://schemas.microsoft.com/office/powerpoint/2010/main" val="96954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707</Words>
  <Application>Microsoft Office PowerPoint</Application>
  <PresentationFormat>Widescreen</PresentationFormat>
  <Paragraphs>49</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Google Sans</vt:lpstr>
      <vt:lpstr>Times New Roman</vt:lpstr>
      <vt:lpstr>Wingdings</vt:lpstr>
      <vt:lpstr>Office Theme</vt:lpstr>
      <vt:lpstr>الزراعة المائية مع احواض تربية الاسماك Hydroponic Plants with Fish Tanks</vt:lpstr>
      <vt:lpstr>المشكلة</vt:lpstr>
      <vt:lpstr>PowerPoint Presentation</vt:lpstr>
      <vt:lpstr>PowerPoint Presentation</vt:lpstr>
      <vt:lpstr>آلية عمل النظام </vt:lpstr>
      <vt:lpstr>فوائد النظام </vt:lpstr>
      <vt:lpstr>يمكن التجربة في المنزل:  نباتات وأعشاب صالحة للأكل </vt:lpstr>
    </vt:vector>
  </TitlesOfParts>
  <Company>Enjoy My Fine Releases.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Ansam Jameel Talib</dc:creator>
  <cp:lastModifiedBy>Ansam Jameel Talib</cp:lastModifiedBy>
  <cp:revision>17</cp:revision>
  <dcterms:created xsi:type="dcterms:W3CDTF">2025-11-17T18:43:15Z</dcterms:created>
  <dcterms:modified xsi:type="dcterms:W3CDTF">2025-11-17T20:23:55Z</dcterms:modified>
</cp:coreProperties>
</file>