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E10FD3-A3E0-4869-9909-390AA276ECD4}" type="datetimeFigureOut">
              <a:rPr lang="ar-AE" smtClean="0"/>
              <a:t>18/05/1447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500772-BC17-4FF5-9F3F-7B9BF1617097}" type="slidenum">
              <a:rPr lang="ar-AE" smtClean="0"/>
              <a:t>‹#›</a:t>
            </a:fld>
            <a:endParaRPr lang="ar-A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6553200" cy="457200"/>
          </a:xfrm>
        </p:spPr>
        <p:txBody>
          <a:bodyPr>
            <a:noAutofit/>
          </a:bodyPr>
          <a:lstStyle/>
          <a:p>
            <a:r>
              <a:rPr lang="ar-AE" sz="3200" dirty="0" smtClean="0">
                <a:cs typeface="Akhbar MT" pitchFamily="2" charset="-78"/>
              </a:rPr>
              <a:t>مصطفى عباس جاسم </a:t>
            </a:r>
            <a:endParaRPr lang="ar-AE" sz="3200" dirty="0">
              <a:cs typeface="Akhbar MT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sz="3200" dirty="0" smtClean="0"/>
              <a:t>نظام مراقبة سطحية مدمج داخل سرير المريض للوقاية المبكرة من قرح الفراش </a:t>
            </a:r>
            <a:endParaRPr lang="ar-AE" sz="3200" dirty="0"/>
          </a:p>
        </p:txBody>
      </p:sp>
      <p:pic>
        <p:nvPicPr>
          <p:cNvPr id="1026" name="Picture 2" descr="C:\Users\dell\Downloads\5222170007457361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59227"/>
            <a:ext cx="1584176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ownloads\519318424813423362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7323"/>
            <a:ext cx="1728192" cy="1442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7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/>
              <a:t>الختام </a:t>
            </a:r>
            <a:endParaRPr lang="ar-AE" dirty="0"/>
          </a:p>
        </p:txBody>
      </p:sp>
      <p:sp>
        <p:nvSpPr>
          <p:cNvPr id="3" name="Rectangle 2"/>
          <p:cNvSpPr/>
          <p:nvPr/>
        </p:nvSpPr>
        <p:spPr>
          <a:xfrm>
            <a:off x="251520" y="1700807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/>
              <a:t>هذا المشروع لم يولد من فكرة تقنية فقط، بل من ملاحظة ميدانية ومعاناة إنسانية </a:t>
            </a:r>
            <a:r>
              <a:rPr lang="ar-AE" dirty="0" err="1" smtClean="0"/>
              <a:t>حقيقية.رأينا</a:t>
            </a:r>
            <a:r>
              <a:rPr lang="ar-AE" dirty="0" smtClean="0"/>
              <a:t> كيف يمكن لجروح صغيرة أن تتحول إلى ألم دائم ومعاناة طويلة، فكانت رسالتنا أن نجعل الوقاية ممكنة بوسائل علمية ذكية وإنسانية في الوقت </a:t>
            </a:r>
            <a:r>
              <a:rPr lang="ar-AE" dirty="0" err="1" smtClean="0"/>
              <a:t>نفسه.السرير</a:t>
            </a:r>
            <a:r>
              <a:rPr lang="ar-AE" dirty="0" smtClean="0"/>
              <a:t> الذكي ليس مجرد ابتكار إلكتروني، بل خطوة نحو رعاية أكثر رحمة </a:t>
            </a:r>
            <a:r>
              <a:rPr lang="ar-AE" dirty="0" err="1" smtClean="0"/>
              <a:t>ودقة.يجمع</a:t>
            </a:r>
            <a:r>
              <a:rPr lang="ar-AE" dirty="0" smtClean="0"/>
              <a:t> بين التمريض كرسالة إنسانية، والتكنولوجيا كأداة لخدمة </a:t>
            </a:r>
            <a:r>
              <a:rPr lang="ar-AE" dirty="0" err="1" smtClean="0"/>
              <a:t>الإنسان.هدفنا</a:t>
            </a:r>
            <a:r>
              <a:rPr lang="ar-AE" dirty="0" smtClean="0"/>
              <a:t> أن نحمي المريض من الألم قبل أن يبدأ، وأن نوفر للممرض وسيلة تسهّل عمله وتزيد من </a:t>
            </a:r>
            <a:r>
              <a:rPr lang="ar-AE" dirty="0" err="1" smtClean="0"/>
              <a:t>كفاءته.بهذا</a:t>
            </a:r>
            <a:r>
              <a:rPr lang="ar-AE" dirty="0" smtClean="0"/>
              <a:t> المشروع نؤكد أن العلم الحقيقي هو الذي يصون كرامة الإنسان قبل أن يعالج جسده.</a:t>
            </a:r>
            <a:endParaRPr lang="ar-A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7892"/>
            <a:ext cx="8064896" cy="283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7701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1"/>
          </a:xfrm>
        </p:spPr>
        <p:txBody>
          <a:bodyPr/>
          <a:lstStyle/>
          <a:p>
            <a:r>
              <a:rPr lang="ar-AE" dirty="0" smtClean="0"/>
              <a:t>مقدمة </a:t>
            </a:r>
            <a:endParaRPr lang="ar-AE" dirty="0"/>
          </a:p>
        </p:txBody>
      </p:sp>
      <p:sp>
        <p:nvSpPr>
          <p:cNvPr id="5" name="Rectangle 4"/>
          <p:cNvSpPr/>
          <p:nvPr/>
        </p:nvSpPr>
        <p:spPr>
          <a:xfrm>
            <a:off x="251520" y="1772816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/>
              <a:t>من خلال التدريب بالمستشفى لاحظنا معاناة المرضى طريحي الفراش من قرح </a:t>
            </a:r>
            <a:r>
              <a:rPr lang="ar-AE" dirty="0" err="1" smtClean="0"/>
              <a:t>الجلد.الحالات</a:t>
            </a:r>
            <a:r>
              <a:rPr lang="ar-AE" dirty="0" smtClean="0"/>
              <a:t> تبدأ باحمرار بسيط وتتحول إلى جروح مؤلمة يصعب </a:t>
            </a:r>
            <a:r>
              <a:rPr lang="ar-AE" dirty="0" err="1" smtClean="0"/>
              <a:t>علاجها.الأجهزة</a:t>
            </a:r>
            <a:r>
              <a:rPr lang="ar-AE" dirty="0" smtClean="0"/>
              <a:t> الحالية تركز على الراحة الميكانيكية فقط ولا تراقب حالة الجلد.</a:t>
            </a:r>
            <a:endParaRPr lang="ar-A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604448" cy="36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345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/>
              <a:t>قرح </a:t>
            </a:r>
            <a:r>
              <a:rPr lang="ar-AE" dirty="0"/>
              <a:t>الفراش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/>
              <a:t>جروح ناتجة عن الضغط المستمر على الجلد فوق </a:t>
            </a:r>
            <a:r>
              <a:rPr lang="ar-AE" dirty="0" err="1" smtClean="0"/>
              <a:t>العظام.تحدث</a:t>
            </a:r>
            <a:r>
              <a:rPr lang="ar-AE" dirty="0" smtClean="0"/>
              <a:t> في الكتف، الورك، الكعب، والعجز.</a:t>
            </a:r>
          </a:p>
          <a:p>
            <a:r>
              <a:rPr lang="ar-AE" dirty="0" smtClean="0"/>
              <a:t>أسبابها:</a:t>
            </a:r>
          </a:p>
          <a:p>
            <a:r>
              <a:rPr lang="ar-AE" dirty="0" smtClean="0"/>
              <a:t>الضغط المتواصل.</a:t>
            </a:r>
          </a:p>
          <a:p>
            <a:r>
              <a:rPr lang="ar-AE" dirty="0" smtClean="0"/>
              <a:t>ضعف التروية الدموية.</a:t>
            </a:r>
          </a:p>
          <a:p>
            <a:r>
              <a:rPr lang="ar-AE" dirty="0" smtClean="0"/>
              <a:t>ارتفاع الحرارة والرطوبة. </a:t>
            </a:r>
            <a:endParaRPr lang="ar-A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577971"/>
            <a:ext cx="5544616" cy="358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281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مراحل قرح الفراش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3968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r-AE" dirty="0" smtClean="0"/>
              <a:t>احمرار دائم للجلد.</a:t>
            </a:r>
          </a:p>
          <a:p>
            <a:pPr marL="342900" indent="-342900">
              <a:buFont typeface="+mj-lt"/>
              <a:buAutoNum type="arabicPeriod"/>
            </a:pPr>
            <a:r>
              <a:rPr lang="ar-AE" dirty="0" smtClean="0"/>
              <a:t>فقاعات أو تمزق سطحي.</a:t>
            </a:r>
          </a:p>
          <a:p>
            <a:pPr marL="342900" indent="-342900">
              <a:buFont typeface="+mj-lt"/>
              <a:buAutoNum type="arabicPeriod"/>
            </a:pPr>
            <a:r>
              <a:rPr lang="ar-AE" dirty="0" smtClean="0"/>
              <a:t>تلف أعمق يصل للدهون والعضلات.</a:t>
            </a:r>
          </a:p>
          <a:p>
            <a:pPr marL="342900" indent="-342900">
              <a:buFont typeface="+mj-lt"/>
              <a:buAutoNum type="arabicPeriod"/>
            </a:pPr>
            <a:r>
              <a:rPr lang="ar-AE" dirty="0" smtClean="0"/>
              <a:t>امتداد للعظم أو الأوتار.</a:t>
            </a:r>
            <a:endParaRPr lang="ar-A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3431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78" y="1688956"/>
            <a:ext cx="2417464" cy="179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481983"/>
            <a:ext cx="2232247" cy="174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97" y="3433626"/>
            <a:ext cx="2575942" cy="179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49187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149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المشكلة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8460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/>
              <a:t>معدل الإصابة يتراوح بين 5% إلى 25% من المرضى في </a:t>
            </a:r>
            <a:r>
              <a:rPr lang="ar-AE" dirty="0" err="1" smtClean="0"/>
              <a:t>المستشفيات.العلاج</a:t>
            </a:r>
            <a:r>
              <a:rPr lang="ar-AE" dirty="0" smtClean="0"/>
              <a:t> مكلف ويستغرق أسابيع أو </a:t>
            </a:r>
            <a:r>
              <a:rPr lang="ar-AE" dirty="0" err="1" smtClean="0"/>
              <a:t>أشهر.يؤدي</a:t>
            </a:r>
            <a:r>
              <a:rPr lang="ar-AE" dirty="0" smtClean="0"/>
              <a:t> إلى عدوى، إطالة مدة البقاء في المستشفى، وتكاليف مرتفعة.</a:t>
            </a:r>
          </a:p>
          <a:p>
            <a:endParaRPr lang="ar-AE" dirty="0" smtClean="0"/>
          </a:p>
          <a:p>
            <a:r>
              <a:rPr lang="ar-AE" dirty="0" smtClean="0"/>
              <a:t>قرح الفراش من أخطر مضاعفات الرقود الطويل </a:t>
            </a:r>
            <a:r>
              <a:rPr lang="ar-AE" dirty="0" err="1" smtClean="0"/>
              <a:t>بالمستشفيات.تصيب</a:t>
            </a:r>
            <a:r>
              <a:rPr lang="ar-AE" dirty="0" smtClean="0"/>
              <a:t> من 5 إلى 25% من المرضى عالميًا حسب منظمة الصحة العالمية.</a:t>
            </a:r>
          </a:p>
          <a:p>
            <a:r>
              <a:rPr lang="ar-AE" dirty="0" smtClean="0"/>
              <a:t>تحدث بسبب ضغط متواصل يعيق التروية الدموية </a:t>
            </a:r>
            <a:r>
              <a:rPr lang="ar-AE" dirty="0" err="1" smtClean="0"/>
              <a:t>للأنسجة.علاجها</a:t>
            </a:r>
            <a:r>
              <a:rPr lang="ar-AE" dirty="0" smtClean="0"/>
              <a:t> مكلف، بطيء، وغالبًا مؤلم.</a:t>
            </a:r>
          </a:p>
          <a:p>
            <a:endParaRPr lang="ar-AE" dirty="0"/>
          </a:p>
          <a:p>
            <a:r>
              <a:rPr lang="ar-AE" dirty="0" smtClean="0"/>
              <a:t>المراقبة اليدوية غير كافية، خصوصًا في الأقسام المزدحمة.</a:t>
            </a:r>
          </a:p>
          <a:p>
            <a:endParaRPr lang="ar-AE" dirty="0" smtClean="0"/>
          </a:p>
          <a:p>
            <a:r>
              <a:rPr lang="ar-AE" dirty="0" smtClean="0"/>
              <a:t>هدفنا: الانتقال من العلاج إلى الوقاية الذكية المبكرة.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243803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فكرة المشروع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688584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/>
              <a:t>ابتكار سرير طبي ذكي مزود بشبكة حساسات سطحية دقيقة تقوم بقياس ثلاث عوامل رئيسية مسببة للقرح:</a:t>
            </a:r>
          </a:p>
          <a:p>
            <a:pPr marL="342900" indent="-342900">
              <a:buFont typeface="+mj-lt"/>
              <a:buAutoNum type="arabicPeriod"/>
            </a:pPr>
            <a:r>
              <a:rPr lang="ar-AE" dirty="0" smtClean="0"/>
              <a:t>الضغط الموضعي</a:t>
            </a:r>
          </a:p>
          <a:p>
            <a:pPr marL="342900" indent="-342900">
              <a:buFont typeface="+mj-lt"/>
              <a:buAutoNum type="arabicPeriod"/>
            </a:pPr>
            <a:r>
              <a:rPr lang="ar-AE" dirty="0" smtClean="0"/>
              <a:t>درجة الحرارة السطحية </a:t>
            </a:r>
          </a:p>
          <a:p>
            <a:pPr marL="342900" indent="-342900">
              <a:buFont typeface="+mj-lt"/>
              <a:buAutoNum type="arabicPeriod"/>
            </a:pPr>
            <a:r>
              <a:rPr lang="ar-AE" dirty="0" smtClean="0"/>
              <a:t>نسبة الرطوبة </a:t>
            </a:r>
            <a:endParaRPr lang="ar-AE" dirty="0"/>
          </a:p>
          <a:p>
            <a:r>
              <a:rPr lang="ar-AE" dirty="0" smtClean="0"/>
              <a:t>يعمل النظام على تحليل القيم، وإطلاق تنبيه فوري عند تجاوز الحدود الحرجة.</a:t>
            </a:r>
          </a:p>
          <a:p>
            <a:r>
              <a:rPr lang="ar-AE" dirty="0" smtClean="0"/>
              <a:t>المبدأ العلمي للمشروع</a:t>
            </a:r>
          </a:p>
          <a:p>
            <a:r>
              <a:rPr lang="ar-AE" dirty="0" smtClean="0"/>
              <a:t>الضغط المستمر فوق 32 </a:t>
            </a:r>
            <a:r>
              <a:rPr lang="en-GB" dirty="0" smtClean="0"/>
              <a:t>mmHg </a:t>
            </a:r>
            <a:r>
              <a:rPr lang="ar-AE" dirty="0" smtClean="0"/>
              <a:t>يقطع تدفق الدم الشعيري.</a:t>
            </a:r>
          </a:p>
          <a:p>
            <a:r>
              <a:rPr lang="ar-AE" dirty="0" smtClean="0"/>
              <a:t>ارتفاع الحرارة فوق 37.5°</a:t>
            </a:r>
            <a:r>
              <a:rPr lang="en-GB" dirty="0" smtClean="0"/>
              <a:t>C </a:t>
            </a:r>
            <a:r>
              <a:rPr lang="ar-AE" dirty="0" smtClean="0"/>
              <a:t>يشير إلى بداية التهاب موضعي.</a:t>
            </a:r>
          </a:p>
          <a:p>
            <a:r>
              <a:rPr lang="ar-AE" dirty="0" smtClean="0"/>
              <a:t>زيادة الرطوبة فوق 60% تضعف حاجز الجلد.</a:t>
            </a:r>
          </a:p>
          <a:p>
            <a:r>
              <a:rPr lang="ar-AE" dirty="0" smtClean="0"/>
              <a:t>عند تزامن هذه القيم في نفس المنطقة لمدة زمنية </a:t>
            </a:r>
            <a:r>
              <a:rPr lang="ar-AE" dirty="0" err="1" smtClean="0"/>
              <a:t>محددة،يصدر</a:t>
            </a:r>
            <a:r>
              <a:rPr lang="ar-AE" dirty="0" smtClean="0"/>
              <a:t> النظام إنذارًا تلقائيًا للكادر التمريضي.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33697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المكونات </a:t>
            </a:r>
            <a:r>
              <a:rPr lang="ar-AE" dirty="0" smtClean="0"/>
              <a:t>التقنية و آلية العمل </a:t>
            </a:r>
            <a:endParaRPr lang="ar-AE" dirty="0"/>
          </a:p>
        </p:txBody>
      </p:sp>
      <p:sp>
        <p:nvSpPr>
          <p:cNvPr id="3" name="Rectangle 2"/>
          <p:cNvSpPr/>
          <p:nvPr/>
        </p:nvSpPr>
        <p:spPr>
          <a:xfrm>
            <a:off x="323528" y="1700808"/>
            <a:ext cx="8532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/>
              <a:t>الحساسات:</a:t>
            </a:r>
          </a:p>
          <a:p>
            <a:r>
              <a:rPr lang="ar-AE" dirty="0" smtClean="0"/>
              <a:t>حساسات الضغط: من نوع </a:t>
            </a:r>
            <a:r>
              <a:rPr lang="en-GB" dirty="0" smtClean="0"/>
              <a:t>Piezoelectric Sensor</a:t>
            </a:r>
            <a:r>
              <a:rPr lang="ar-AE" dirty="0" smtClean="0"/>
              <a:t> او </a:t>
            </a:r>
            <a:r>
              <a:rPr lang="en-GB" dirty="0" smtClean="0"/>
              <a:t>Force Sensitive Resistor FSR </a:t>
            </a:r>
          </a:p>
          <a:p>
            <a:r>
              <a:rPr lang="ar-AE" dirty="0" smtClean="0"/>
              <a:t>حساسات الحرارة: من نوع </a:t>
            </a:r>
            <a:r>
              <a:rPr lang="en-GB" dirty="0" smtClean="0"/>
              <a:t>Digital Thermistor (DS18B20)</a:t>
            </a:r>
            <a:endParaRPr lang="ar-AE" dirty="0" smtClean="0"/>
          </a:p>
          <a:p>
            <a:r>
              <a:rPr lang="ar-AE" dirty="0" smtClean="0"/>
              <a:t>حساسات الرطوبة: من نوع </a:t>
            </a:r>
            <a:r>
              <a:rPr lang="en-GB" dirty="0" smtClean="0"/>
              <a:t>Capacitive (DHT22)</a:t>
            </a:r>
            <a:endParaRPr lang="ar-AE" dirty="0" smtClean="0"/>
          </a:p>
          <a:p>
            <a:r>
              <a:rPr lang="ar-AE" dirty="0" smtClean="0"/>
              <a:t>المتحكم: </a:t>
            </a:r>
            <a:r>
              <a:rPr lang="en-GB" dirty="0" smtClean="0"/>
              <a:t>ESP32 </a:t>
            </a:r>
            <a:r>
              <a:rPr lang="ar-AE" dirty="0" smtClean="0"/>
              <a:t>اتصال </a:t>
            </a:r>
            <a:r>
              <a:rPr lang="en-GB" dirty="0" smtClean="0"/>
              <a:t>(Wi-Fi / Bluetooth)</a:t>
            </a:r>
          </a:p>
          <a:p>
            <a:r>
              <a:rPr lang="ar-AE" dirty="0" smtClean="0"/>
              <a:t>تستشعر الحساسات التغيرات في الوقت الحقيقي.</a:t>
            </a:r>
          </a:p>
          <a:p>
            <a:r>
              <a:rPr lang="ar-AE" dirty="0" smtClean="0"/>
              <a:t>تُرسل البيانات إلى وحدة المعالجة لتحليلها.</a:t>
            </a:r>
            <a:endParaRPr lang="ar-AE" dirty="0"/>
          </a:p>
          <a:p>
            <a:r>
              <a:rPr lang="ar-AE" dirty="0" smtClean="0"/>
              <a:t>تقارن القيم بالقيم المعيارية الطبية.</a:t>
            </a:r>
          </a:p>
          <a:p>
            <a:r>
              <a:rPr lang="ar-AE" dirty="0" smtClean="0"/>
              <a:t>يصدر النظام إنذارًا عند تجاوز الخطر.</a:t>
            </a:r>
          </a:p>
          <a:p>
            <a:r>
              <a:rPr lang="ar-AE" dirty="0" smtClean="0"/>
              <a:t>يمكن للممرض او الطبيب اجراء اللازم لتفادي </a:t>
            </a:r>
          </a:p>
          <a:p>
            <a:r>
              <a:rPr lang="ar-AE" dirty="0" smtClean="0"/>
              <a:t>حدوث اول مرحلة من مراحل القرحة</a:t>
            </a:r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1044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17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مقارنة بين النظام الذكي والطريقة التقليدية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18101"/>
              </p:ext>
            </p:extLst>
          </p:nvPr>
        </p:nvGraphicFramePr>
        <p:xfrm>
          <a:off x="366938" y="1772816"/>
          <a:ext cx="8500862" cy="25554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3428300"/>
                <a:gridCol w="3040562"/>
              </a:tblGrid>
              <a:tr h="432047"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العنصر 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الطريقة التقليدية 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النظام الذكي </a:t>
                      </a:r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أسلوب المراقبة 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يدوية – الممرض يفحص الجلد دوريًا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آلية – مراقبة حساسات مستمرة</a:t>
                      </a:r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الدقة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تعتمد على خبرة الممرض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تعتمد على بيانات علمية فورية</a:t>
                      </a:r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سرعة</a:t>
                      </a:r>
                      <a:r>
                        <a:rPr lang="ar-AE" baseline="0" dirty="0" smtClean="0"/>
                        <a:t> الاكتشاف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بعد ظهور الاحمرار أو الجرح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قبل ظهور العلامات السريرية</a:t>
                      </a:r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الجهد التمريضي 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مرتفع جدًا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منخفض</a:t>
                      </a:r>
                      <a:endParaRPr lang="ar-A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التكلفة 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عالية بسبب العلاج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منخفضة بسبب الوقاية</a:t>
                      </a:r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5536" y="4437112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/>
              <a:t>التطوير </a:t>
            </a:r>
            <a:r>
              <a:rPr lang="ar-AE" dirty="0" err="1" smtClean="0"/>
              <a:t>المستقبلي:دمج</a:t>
            </a:r>
            <a:r>
              <a:rPr lang="ar-AE" dirty="0" smtClean="0"/>
              <a:t> الذكاء الاصطناعي للتنبؤ بالخطر قبل حدوثه.</a:t>
            </a:r>
          </a:p>
          <a:p>
            <a:r>
              <a:rPr lang="ar-AE" dirty="0" smtClean="0"/>
              <a:t>استخدام خريطة حرارية رقمية لعرض أماكن الضغط.</a:t>
            </a:r>
          </a:p>
          <a:p>
            <a:r>
              <a:rPr lang="ar-AE" dirty="0" smtClean="0"/>
              <a:t>تطوير نسخة منزلية للمرضى المسنين أو المقعدين.</a:t>
            </a:r>
          </a:p>
          <a:p>
            <a:r>
              <a:rPr lang="ar-AE" dirty="0" smtClean="0"/>
              <a:t>توسيع التجارب السريرية لاختبار النموذج على نطاق أوسع.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957763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الجانب الإنساني للمشروع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ar-AE" dirty="0" smtClean="0"/>
              <a:t>الحفاظ على كرامة المريض </a:t>
            </a:r>
            <a:r>
              <a:rPr lang="ar-AE" dirty="0" err="1" smtClean="0"/>
              <a:t>المريض</a:t>
            </a:r>
            <a:r>
              <a:rPr lang="ar-AE" dirty="0" smtClean="0"/>
              <a:t> طريح الفراش يفقد القدرة على الحركة، مما يعرضه للألم والاعتماد الكامل على </a:t>
            </a:r>
            <a:r>
              <a:rPr lang="ar-AE" dirty="0" err="1" smtClean="0"/>
              <a:t>الآخرين.النظام</a:t>
            </a:r>
            <a:r>
              <a:rPr lang="ar-AE" dirty="0" smtClean="0"/>
              <a:t> الذكي يجنبه الجروح والالتهابات ويمنحه راحة واطمئنان دائم.</a:t>
            </a:r>
          </a:p>
          <a:p>
            <a:pPr marL="342900" indent="-342900">
              <a:buAutoNum type="arabicPeriod"/>
            </a:pPr>
            <a:r>
              <a:rPr lang="ar-AE" dirty="0" smtClean="0"/>
              <a:t>تخفيف المعاناة والألم قرح الفراش تُعد من أكثر الحالات إيلامًا نفسيًا </a:t>
            </a:r>
            <a:r>
              <a:rPr lang="ar-AE" dirty="0" err="1" smtClean="0"/>
              <a:t>وجسديًا.الكشف</a:t>
            </a:r>
            <a:r>
              <a:rPr lang="ar-AE" dirty="0" smtClean="0"/>
              <a:t> المبكر يمنع الألم قبل أن يبدأ ويُجنب المريض العلاجات المؤلمة</a:t>
            </a:r>
          </a:p>
          <a:p>
            <a:pPr marL="342900" indent="-342900">
              <a:buAutoNum type="arabicPeriod"/>
            </a:pPr>
            <a:r>
              <a:rPr lang="ar-AE" dirty="0" smtClean="0"/>
              <a:t>تعزيز العلاقة بين المريض والممرض يقل التوتر الناتج عن الفحص المتكرر </a:t>
            </a:r>
            <a:r>
              <a:rPr lang="ar-AE" dirty="0" err="1" smtClean="0"/>
              <a:t>اليدوي.النظام</a:t>
            </a:r>
            <a:r>
              <a:rPr lang="ar-AE" dirty="0" smtClean="0"/>
              <a:t> يسمح للممرض بتقديم رعاية أكثر إنسانية </a:t>
            </a:r>
            <a:r>
              <a:rPr lang="ar-AE" dirty="0" err="1" smtClean="0"/>
              <a:t>وهدوءًا</a:t>
            </a:r>
            <a:endParaRPr lang="ar-AE" dirty="0" smtClean="0"/>
          </a:p>
          <a:p>
            <a:pPr marL="342900" indent="-342900">
              <a:buAutoNum type="arabicPeriod"/>
            </a:pPr>
            <a:r>
              <a:rPr lang="ar-AE" dirty="0" smtClean="0"/>
              <a:t>حماية الفئات </a:t>
            </a:r>
            <a:r>
              <a:rPr lang="ar-AE" dirty="0" err="1" smtClean="0"/>
              <a:t>الضعيفةكبار</a:t>
            </a:r>
            <a:r>
              <a:rPr lang="ar-AE" dirty="0" smtClean="0"/>
              <a:t> السن، المقعدون، ومرضى إصابات الحبل الشوكي هم الأكثر </a:t>
            </a:r>
            <a:r>
              <a:rPr lang="ar-AE" dirty="0" err="1" smtClean="0"/>
              <a:t>عرضة.المشروع</a:t>
            </a:r>
            <a:r>
              <a:rPr lang="ar-AE" dirty="0" smtClean="0"/>
              <a:t> يمثل خطوة عملية للدفاع عن حقهم في رعاية آمنة تحفظ إنسانيتهم.</a:t>
            </a:r>
          </a:p>
          <a:p>
            <a:pPr marL="342900" indent="-342900">
              <a:buAutoNum type="arabicPeriod"/>
            </a:pPr>
            <a:endParaRPr lang="ar-AE" dirty="0"/>
          </a:p>
          <a:p>
            <a:r>
              <a:rPr lang="ar-AE" dirty="0" err="1" smtClean="0"/>
              <a:t>الرسالة:هذا</a:t>
            </a:r>
            <a:r>
              <a:rPr lang="ar-AE" dirty="0" smtClean="0"/>
              <a:t> المشروع لا يهدف فقط إلى تطوير جهاز </a:t>
            </a:r>
            <a:r>
              <a:rPr lang="ar-AE" dirty="0" err="1" smtClean="0"/>
              <a:t>طبي،بل</a:t>
            </a:r>
            <a:r>
              <a:rPr lang="ar-AE" dirty="0" smtClean="0"/>
              <a:t> إلى رفع مستوى الإنسانية في رعاية المريض.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851841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297</TotalTime>
  <Words>670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نظام مراقبة سطحية مدمج داخل سرير المريض للوقاية المبكرة من قرح الفراش </vt:lpstr>
      <vt:lpstr>مقدمة </vt:lpstr>
      <vt:lpstr>قرح الفراش</vt:lpstr>
      <vt:lpstr>مراحل قرح الفراش</vt:lpstr>
      <vt:lpstr>المشكلة</vt:lpstr>
      <vt:lpstr>فكرة المشروع</vt:lpstr>
      <vt:lpstr>المكونات التقنية و آلية العمل </vt:lpstr>
      <vt:lpstr>مقارنة بين النظام الذكي والطريقة التقليدية</vt:lpstr>
      <vt:lpstr>الجانب الإنساني للمشروع</vt:lpstr>
      <vt:lpstr>الختام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نظام مراقبة سطحية مدمج داخل سرير المريض للوقاية المبكرة من قرح الفراش</dc:title>
  <dc:creator>Maher</dc:creator>
  <cp:lastModifiedBy>Maher</cp:lastModifiedBy>
  <cp:revision>15</cp:revision>
  <dcterms:created xsi:type="dcterms:W3CDTF">2025-11-08T09:59:42Z</dcterms:created>
  <dcterms:modified xsi:type="dcterms:W3CDTF">2025-11-08T14:57:24Z</dcterms:modified>
</cp:coreProperties>
</file>